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351" r:id="rId5"/>
    <p:sldId id="313" r:id="rId6"/>
    <p:sldId id="336" r:id="rId7"/>
    <p:sldId id="337" r:id="rId8"/>
    <p:sldId id="338" r:id="rId9"/>
    <p:sldId id="314" r:id="rId10"/>
    <p:sldId id="352" r:id="rId11"/>
    <p:sldId id="353" r:id="rId12"/>
    <p:sldId id="357" r:id="rId13"/>
    <p:sldId id="354" r:id="rId14"/>
    <p:sldId id="355" r:id="rId15"/>
    <p:sldId id="356" r:id="rId16"/>
    <p:sldId id="315" r:id="rId17"/>
    <p:sldId id="358" r:id="rId18"/>
    <p:sldId id="359" r:id="rId19"/>
    <p:sldId id="360" r:id="rId20"/>
    <p:sldId id="361" r:id="rId21"/>
    <p:sldId id="362" r:id="rId22"/>
    <p:sldId id="316" r:id="rId23"/>
    <p:sldId id="339" r:id="rId24"/>
    <p:sldId id="317" r:id="rId25"/>
    <p:sldId id="369" r:id="rId26"/>
    <p:sldId id="363" r:id="rId27"/>
    <p:sldId id="364" r:id="rId28"/>
    <p:sldId id="365" r:id="rId29"/>
    <p:sldId id="370" r:id="rId30"/>
    <p:sldId id="371" r:id="rId31"/>
    <p:sldId id="366" r:id="rId32"/>
    <p:sldId id="367" r:id="rId33"/>
    <p:sldId id="368" r:id="rId34"/>
    <p:sldId id="342" r:id="rId35"/>
    <p:sldId id="343" r:id="rId36"/>
    <p:sldId id="344" r:id="rId37"/>
    <p:sldId id="345" r:id="rId38"/>
    <p:sldId id="320" r:id="rId39"/>
    <p:sldId id="321" r:id="rId40"/>
    <p:sldId id="346" r:id="rId41"/>
    <p:sldId id="347" r:id="rId42"/>
    <p:sldId id="322" r:id="rId43"/>
    <p:sldId id="323" r:id="rId44"/>
    <p:sldId id="324" r:id="rId45"/>
    <p:sldId id="325" r:id="rId46"/>
    <p:sldId id="326" r:id="rId47"/>
    <p:sldId id="327" r:id="rId48"/>
    <p:sldId id="328" r:id="rId49"/>
    <p:sldId id="329" r:id="rId50"/>
    <p:sldId id="349" r:id="rId51"/>
    <p:sldId id="350" r:id="rId52"/>
    <p:sldId id="384" r:id="rId53"/>
    <p:sldId id="385" r:id="rId54"/>
    <p:sldId id="348" r:id="rId55"/>
    <p:sldId id="388" r:id="rId56"/>
    <p:sldId id="386" r:id="rId57"/>
    <p:sldId id="387" r:id="rId58"/>
    <p:sldId id="389" r:id="rId59"/>
    <p:sldId id="390" r:id="rId60"/>
    <p:sldId id="391" r:id="rId61"/>
    <p:sldId id="392" r:id="rId62"/>
    <p:sldId id="393" r:id="rId63"/>
    <p:sldId id="332" r:id="rId64"/>
    <p:sldId id="396" r:id="rId65"/>
    <p:sldId id="395" r:id="rId66"/>
    <p:sldId id="284" r:id="rId67"/>
    <p:sldId id="333" r:id="rId68"/>
    <p:sldId id="334" r:id="rId69"/>
    <p:sldId id="376" r:id="rId70"/>
    <p:sldId id="377" r:id="rId71"/>
    <p:sldId id="379" r:id="rId72"/>
    <p:sldId id="378" r:id="rId73"/>
    <p:sldId id="380" r:id="rId74"/>
    <p:sldId id="381" r:id="rId75"/>
    <p:sldId id="382" r:id="rId76"/>
    <p:sldId id="383" r:id="rId77"/>
    <p:sldId id="372" r:id="rId78"/>
    <p:sldId id="373" r:id="rId79"/>
    <p:sldId id="374" r:id="rId80"/>
    <p:sldId id="375"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52"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2971800"/>
            <a:ext cx="3982180" cy="523220"/>
          </a:xfrm>
          <a:prstGeom prst="rect">
            <a:avLst/>
          </a:prstGeom>
          <a:noFill/>
        </p:spPr>
        <p:txBody>
          <a:bodyPr wrap="none" rtlCol="0">
            <a:spAutoFit/>
          </a:bodyPr>
          <a:lstStyle/>
          <a:p>
            <a:r>
              <a:rPr lang="en-IN" sz="2800" dirty="0">
                <a:solidFill>
                  <a:srgbClr val="FF0000"/>
                </a:solidFill>
                <a:latin typeface="Maiandra GD" pitchFamily="34" charset="0"/>
              </a:rPr>
              <a:t>4.ELECTRIC TRACTION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Advantages Of Electric Traction</a:t>
            </a:r>
          </a:p>
        </p:txBody>
      </p:sp>
      <p:sp>
        <p:nvSpPr>
          <p:cNvPr id="3" name="Content Placeholder 2"/>
          <p:cNvSpPr>
            <a:spLocks noGrp="1"/>
          </p:cNvSpPr>
          <p:nvPr>
            <p:ph idx="1"/>
          </p:nvPr>
        </p:nvSpPr>
        <p:spPr>
          <a:xfrm>
            <a:off x="457200" y="1600200"/>
            <a:ext cx="8686800" cy="4648199"/>
          </a:xfrm>
        </p:spPr>
        <p:txBody>
          <a:bodyPr>
            <a:noAutofit/>
          </a:bodyPr>
          <a:lstStyle/>
          <a:p>
            <a:pPr algn="just">
              <a:lnSpc>
                <a:spcPct val="150000"/>
              </a:lnSpc>
              <a:buFont typeface="Wingdings" pitchFamily="2" charset="2"/>
              <a:buChar char="§"/>
            </a:pPr>
            <a:r>
              <a:rPr lang="en-US" sz="2000" dirty="0"/>
              <a:t> </a:t>
            </a:r>
            <a:r>
              <a:rPr lang="en-US" sz="2200" dirty="0">
                <a:latin typeface="Times New Roman" pitchFamily="18" charset="0"/>
                <a:cs typeface="Times New Roman" pitchFamily="18" charset="0"/>
              </a:rPr>
              <a:t>Electric traction system is more clean and easy to handle.</a:t>
            </a:r>
          </a:p>
          <a:p>
            <a:pPr algn="just">
              <a:lnSpc>
                <a:spcPct val="150000"/>
              </a:lnSpc>
              <a:buFont typeface="Wingdings" pitchFamily="2" charset="2"/>
              <a:buChar char="§"/>
            </a:pPr>
            <a:r>
              <a:rPr lang="en-US" sz="2200" dirty="0">
                <a:latin typeface="Times New Roman" pitchFamily="18" charset="0"/>
                <a:cs typeface="Times New Roman" pitchFamily="18" charset="0"/>
              </a:rPr>
              <a:t> No need of storage of coal and water that in turn reduces the maintenance cost as well     as the saving of high-grade coal.</a:t>
            </a:r>
          </a:p>
          <a:p>
            <a:pPr algn="just">
              <a:lnSpc>
                <a:spcPct val="150000"/>
              </a:lnSpc>
            </a:pPr>
            <a:r>
              <a:rPr lang="en-US" sz="2200" dirty="0">
                <a:latin typeface="Times New Roman" pitchFamily="18" charset="0"/>
                <a:cs typeface="Times New Roman" pitchFamily="18" charset="0"/>
              </a:rPr>
              <a:t> Electric energy drawn from the supply distribution system is sufficient to maintain the   common necessities of locomotives such as fans and lights; therefore, there is no need of providing additional generators.</a:t>
            </a:r>
          </a:p>
          <a:p>
            <a:pPr algn="just">
              <a:lnSpc>
                <a:spcPct val="150000"/>
              </a:lnSpc>
            </a:pPr>
            <a:r>
              <a:rPr lang="en-US" sz="2200" dirty="0">
                <a:latin typeface="Times New Roman" pitchFamily="18" charset="0"/>
                <a:cs typeface="Times New Roman" pitchFamily="18" charset="0"/>
              </a:rPr>
              <a:t> The maintenance and running costs are comparatively low.</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fontScale="85000" lnSpcReduction="10000"/>
          </a:bodyPr>
          <a:lstStyle/>
          <a:p>
            <a:pPr algn="just">
              <a:lnSpc>
                <a:spcPct val="150000"/>
              </a:lnSpc>
            </a:pPr>
            <a:r>
              <a:rPr lang="en-US" dirty="0">
                <a:latin typeface="Times New Roman" pitchFamily="18" charset="0"/>
                <a:cs typeface="Times New Roman" pitchFamily="18" charset="0"/>
              </a:rPr>
              <a:t> </a:t>
            </a:r>
            <a:r>
              <a:rPr lang="en-US" sz="2800" dirty="0">
                <a:latin typeface="Times New Roman" pitchFamily="18" charset="0"/>
                <a:cs typeface="Times New Roman" pitchFamily="18" charset="0"/>
              </a:rPr>
              <a:t>The speed control of the electric motor is easy.</a:t>
            </a:r>
          </a:p>
          <a:p>
            <a:pPr algn="just">
              <a:lnSpc>
                <a:spcPct val="150000"/>
              </a:lnSpc>
            </a:pPr>
            <a:r>
              <a:rPr lang="en-US" sz="2800" dirty="0">
                <a:latin typeface="Times New Roman" pitchFamily="18" charset="0"/>
                <a:cs typeface="Times New Roman" pitchFamily="18" charset="0"/>
              </a:rPr>
              <a:t> Regenerative braking is possible so that the energy can be fed back to the supply system during the braking period.</a:t>
            </a:r>
          </a:p>
          <a:p>
            <a:pPr algn="just">
              <a:lnSpc>
                <a:spcPct val="150000"/>
              </a:lnSpc>
            </a:pPr>
            <a:r>
              <a:rPr lang="en-US" sz="2800" dirty="0">
                <a:latin typeface="Times New Roman" pitchFamily="18" charset="0"/>
                <a:cs typeface="Times New Roman" pitchFamily="18" charset="0"/>
              </a:rPr>
              <a:t> In electric traction system, in addition to the mechanical braking, electrical braking can also be used that reduces the wear on the brake shoes, wheels, etc.</a:t>
            </a:r>
          </a:p>
          <a:p>
            <a:pPr algn="just">
              <a:lnSpc>
                <a:spcPct val="150000"/>
              </a:lnSpc>
            </a:pPr>
            <a:r>
              <a:rPr lang="en-US" sz="2800" dirty="0">
                <a:latin typeface="Times New Roman" pitchFamily="18" charset="0"/>
                <a:cs typeface="Times New Roman" pitchFamily="18" charset="0"/>
              </a:rPr>
              <a:t> Electrically operated vehicles can withstand for overloads, as the system is capable of  drawing more energy from the system.</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Disadvantages of Electric Traction</a:t>
            </a:r>
          </a:p>
        </p:txBody>
      </p:sp>
      <p:sp>
        <p:nvSpPr>
          <p:cNvPr id="3" name="Content Placeholder 2"/>
          <p:cNvSpPr>
            <a:spLocks noGrp="1"/>
          </p:cNvSpPr>
          <p:nvPr>
            <p:ph idx="1"/>
          </p:nvPr>
        </p:nvSpPr>
        <p:spPr/>
        <p:txBody>
          <a:bodyPr>
            <a:normAutofit fontScale="85000" lnSpcReduction="10000"/>
          </a:bodyPr>
          <a:lstStyle/>
          <a:p>
            <a:pPr algn="just"/>
            <a:r>
              <a:rPr lang="en-US" dirty="0">
                <a:latin typeface="Times New Roman" pitchFamily="18" charset="0"/>
                <a:cs typeface="Times New Roman" pitchFamily="18" charset="0"/>
              </a:rPr>
              <a:t>Electric traction system involves high erection cost of power system.</a:t>
            </a:r>
          </a:p>
          <a:p>
            <a:pPr algn="just"/>
            <a:r>
              <a:rPr lang="en-US" dirty="0">
                <a:latin typeface="Times New Roman" pitchFamily="18" charset="0"/>
                <a:cs typeface="Times New Roman" pitchFamily="18" charset="0"/>
              </a:rPr>
              <a:t>Interference causes to the communication lines due to the overhead distribution networks.</a:t>
            </a:r>
          </a:p>
          <a:p>
            <a:pPr algn="just"/>
            <a:r>
              <a:rPr lang="en-US" dirty="0">
                <a:latin typeface="Times New Roman" pitchFamily="18" charset="0"/>
                <a:cs typeface="Times New Roman" pitchFamily="18" charset="0"/>
              </a:rPr>
              <a:t> The failure of power supply brings whole traction system to stand still.</a:t>
            </a:r>
          </a:p>
          <a:p>
            <a:pPr algn="just"/>
            <a:r>
              <a:rPr lang="en-US" dirty="0">
                <a:latin typeface="Times New Roman" pitchFamily="18" charset="0"/>
                <a:cs typeface="Times New Roman" pitchFamily="18" charset="0"/>
              </a:rPr>
              <a:t> In an electric traction system, the electrically operated vehicles have to move only on the electrified routes.</a:t>
            </a:r>
          </a:p>
          <a:p>
            <a:pPr algn="just"/>
            <a:r>
              <a:rPr lang="en-US" dirty="0">
                <a:latin typeface="Times New Roman" pitchFamily="18" charset="0"/>
                <a:cs typeface="Times New Roman" pitchFamily="18" charset="0"/>
              </a:rPr>
              <a:t> Additional equipment should be needed for the provision of regenerative braking, it will increase the overall cost of installation.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15000" t="17778" r="18889" b="22667"/>
          <a:stretch>
            <a:fillRect/>
          </a:stretch>
        </p:blipFill>
        <p:spPr bwMode="auto">
          <a:xfrm>
            <a:off x="381000" y="1066800"/>
            <a:ext cx="7924800" cy="55626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srcRect l="27222" t="21333" r="14444" b="15556"/>
          <a:stretch>
            <a:fillRect/>
          </a:stretch>
        </p:blipFill>
        <p:spPr bwMode="auto">
          <a:xfrm>
            <a:off x="685800" y="762000"/>
            <a:ext cx="8001000" cy="54102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Supply Systems of Electric Traction</a:t>
            </a:r>
            <a:br>
              <a:rPr lang="en-US" b="1" dirty="0"/>
            </a:br>
            <a:endParaRPr lang="en-US" dirty="0"/>
          </a:p>
        </p:txBody>
      </p:sp>
      <p:sp>
        <p:nvSpPr>
          <p:cNvPr id="3" name="Content Placeholder 2"/>
          <p:cNvSpPr>
            <a:spLocks noGrp="1"/>
          </p:cNvSpPr>
          <p:nvPr>
            <p:ph idx="1"/>
          </p:nvPr>
        </p:nvSpPr>
        <p:spPr/>
        <p:txBody>
          <a:bodyPr>
            <a:normAutofit fontScale="92500" lnSpcReduction="20000"/>
          </a:bodyPr>
          <a:lstStyle/>
          <a:p>
            <a:pPr algn="just"/>
            <a:r>
              <a:rPr lang="en-US" dirty="0"/>
              <a:t>The way of giving the power supply to locomotive unit is generally referred as traction electrification system. </a:t>
            </a:r>
          </a:p>
          <a:p>
            <a:pPr algn="just"/>
            <a:r>
              <a:rPr lang="en-US" dirty="0"/>
              <a:t>Presently, there are four types of track electrification systems are available based on the availability of supply. These are</a:t>
            </a:r>
          </a:p>
          <a:p>
            <a:r>
              <a:rPr lang="en-US" dirty="0"/>
              <a:t>DC traction system</a:t>
            </a:r>
          </a:p>
          <a:p>
            <a:r>
              <a:rPr lang="en-US" dirty="0"/>
              <a:t>Single phase AC traction system</a:t>
            </a:r>
          </a:p>
          <a:p>
            <a:r>
              <a:rPr lang="en-US" dirty="0"/>
              <a:t>Three phase AC traction system</a:t>
            </a:r>
          </a:p>
          <a:p>
            <a:r>
              <a:rPr lang="en-US" dirty="0"/>
              <a:t>Composite traction system</a:t>
            </a:r>
          </a:p>
          <a:p>
            <a:pPr algn="just"/>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868362"/>
          </a:xfrm>
        </p:spPr>
        <p:txBody>
          <a:bodyPr>
            <a:normAutofit/>
          </a:bodyPr>
          <a:lstStyle/>
          <a:p>
            <a:pPr lvl="1" algn="l" rtl="0">
              <a:spcBef>
                <a:spcPct val="0"/>
              </a:spcBef>
            </a:pPr>
            <a:r>
              <a:rPr lang="en-US" sz="2000" b="1" dirty="0">
                <a:latin typeface="Arial" pitchFamily="34" charset="0"/>
                <a:cs typeface="Arial" pitchFamily="34" charset="0"/>
              </a:rPr>
              <a:t>Systems of track electrification</a:t>
            </a:r>
            <a:br>
              <a:rPr lang="en-US" sz="2000" b="1" dirty="0">
                <a:latin typeface="Arial" pitchFamily="34" charset="0"/>
                <a:cs typeface="Arial" pitchFamily="34" charset="0"/>
              </a:rPr>
            </a:br>
            <a:endParaRPr lang="en-US" sz="2000" dirty="0">
              <a:latin typeface="Arial" pitchFamily="34" charset="0"/>
              <a:cs typeface="Arial" pitchFamily="34" charset="0"/>
            </a:endParaRPr>
          </a:p>
        </p:txBody>
      </p:sp>
      <p:sp>
        <p:nvSpPr>
          <p:cNvPr id="9" name="Content Placeholder 8"/>
          <p:cNvSpPr>
            <a:spLocks noGrp="1"/>
          </p:cNvSpPr>
          <p:nvPr>
            <p:ph idx="1"/>
          </p:nvPr>
        </p:nvSpPr>
        <p:spPr>
          <a:xfrm>
            <a:off x="228600" y="838200"/>
            <a:ext cx="8686800" cy="5287963"/>
          </a:xfrm>
        </p:spPr>
        <p:txBody>
          <a:bodyPr>
            <a:normAutofit fontScale="62500" lnSpcReduction="20000"/>
          </a:bodyPr>
          <a:lstStyle/>
          <a:p>
            <a:pPr lvl="1">
              <a:buFont typeface="Arial" pitchFamily="34" charset="0"/>
              <a:buChar char="•"/>
            </a:pPr>
            <a:r>
              <a:rPr lang="en-US" sz="3800" b="1" dirty="0"/>
              <a:t>DC System</a:t>
            </a:r>
          </a:p>
          <a:p>
            <a:pPr lvl="1">
              <a:buFont typeface="Arial" pitchFamily="34" charset="0"/>
              <a:buChar char="•"/>
            </a:pPr>
            <a:r>
              <a:rPr lang="en-US" sz="3800" b="1" dirty="0"/>
              <a:t> Single Phase AC System</a:t>
            </a:r>
          </a:p>
          <a:p>
            <a:pPr lvl="1">
              <a:buFont typeface="Arial" pitchFamily="34" charset="0"/>
              <a:buChar char="•"/>
            </a:pPr>
            <a:r>
              <a:rPr lang="en-US" sz="3800" b="1" dirty="0"/>
              <a:t>Three Phase AC System</a:t>
            </a:r>
          </a:p>
          <a:p>
            <a:pPr lvl="1">
              <a:buFont typeface="Arial" pitchFamily="34" charset="0"/>
              <a:buChar char="•"/>
            </a:pPr>
            <a:r>
              <a:rPr lang="en-US" sz="3800" b="1" dirty="0"/>
              <a:t> Composite System</a:t>
            </a:r>
            <a:endParaRPr lang="en-US" sz="3800" dirty="0"/>
          </a:p>
          <a:p>
            <a:pPr lvl="1"/>
            <a:r>
              <a:rPr lang="en-US" sz="3800" dirty="0"/>
              <a:t>    Single Phase - Three Phase System or </a:t>
            </a:r>
            <a:r>
              <a:rPr lang="en-US" sz="3800" dirty="0" err="1"/>
              <a:t>Kando</a:t>
            </a:r>
            <a:r>
              <a:rPr lang="en-US" sz="3800" dirty="0"/>
              <a:t> System</a:t>
            </a:r>
          </a:p>
          <a:p>
            <a:pPr lvl="1"/>
            <a:r>
              <a:rPr lang="en-US" sz="3800" dirty="0"/>
              <a:t>   Single Phase - DC System</a:t>
            </a:r>
          </a:p>
          <a:p>
            <a:pPr lvl="1">
              <a:buNone/>
            </a:pPr>
            <a:endParaRPr lang="en-US" sz="2400" dirty="0"/>
          </a:p>
          <a:p>
            <a:pPr lvl="1">
              <a:buNone/>
            </a:pPr>
            <a:r>
              <a:rPr lang="en-US" sz="3800" b="1" dirty="0"/>
              <a:t>DC system</a:t>
            </a:r>
          </a:p>
          <a:p>
            <a:pPr lvl="2" algn="just"/>
            <a:r>
              <a:rPr lang="en-US" sz="3400" dirty="0"/>
              <a:t>In this system, D.C. series motors used for getting the necessary motive power, D.C. compound motors are also used for tramways and trolley buses where regenerative braking can be utilized.</a:t>
            </a:r>
          </a:p>
          <a:p>
            <a:pPr lvl="2" algn="just"/>
            <a:endParaRPr lang="en-US" sz="3400" dirty="0"/>
          </a:p>
          <a:p>
            <a:pPr lvl="2" algn="just"/>
            <a:r>
              <a:rPr lang="en-US" sz="3400" dirty="0"/>
              <a:t>The operating voltage is from 600 V to 750 V for tramway and suburban railways and from 1500 V to 3000 V for mainline service.</a:t>
            </a:r>
          </a:p>
          <a:p>
            <a:pPr algn="just"/>
            <a:r>
              <a:rPr lang="en-US" sz="3400" dirty="0"/>
              <a:t/>
            </a:r>
            <a:br>
              <a:rPr lang="en-US" sz="3400" dirty="0"/>
            </a:br>
            <a:endParaRPr lang="en-US" sz="3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16398" t="21875" r="19766" b="14584"/>
          <a:stretch>
            <a:fillRect/>
          </a:stretch>
        </p:blipFill>
        <p:spPr bwMode="auto">
          <a:xfrm>
            <a:off x="304800" y="533400"/>
            <a:ext cx="8534400" cy="548640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16983" t="25000" r="23866" b="31250"/>
          <a:stretch>
            <a:fillRect/>
          </a:stretch>
        </p:blipFill>
        <p:spPr bwMode="auto">
          <a:xfrm>
            <a:off x="304800" y="762000"/>
            <a:ext cx="8686800" cy="50292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l="11667" t="26188" r="11111" b="12000"/>
          <a:stretch>
            <a:fillRect/>
          </a:stretch>
        </p:blipFill>
        <p:spPr bwMode="auto">
          <a:xfrm>
            <a:off x="609600" y="1524000"/>
            <a:ext cx="7924800" cy="4876800"/>
          </a:xfrm>
          <a:prstGeom prst="rect">
            <a:avLst/>
          </a:prstGeom>
          <a:noFill/>
          <a:ln w="9525">
            <a:noFill/>
            <a:miter lim="800000"/>
            <a:headEnd/>
            <a:tailEnd/>
          </a:ln>
          <a:effectLst/>
        </p:spPr>
      </p:pic>
      <p:sp>
        <p:nvSpPr>
          <p:cNvPr id="3" name="TextBox 2"/>
          <p:cNvSpPr txBox="1"/>
          <p:nvPr/>
        </p:nvSpPr>
        <p:spPr>
          <a:xfrm>
            <a:off x="2438400" y="621268"/>
            <a:ext cx="1613199" cy="461665"/>
          </a:xfrm>
          <a:prstGeom prst="rect">
            <a:avLst/>
          </a:prstGeom>
          <a:noFill/>
        </p:spPr>
        <p:txBody>
          <a:bodyPr wrap="none" rtlCol="0">
            <a:spAutoFit/>
          </a:bodyPr>
          <a:lstStyle/>
          <a:p>
            <a:r>
              <a:rPr lang="en-IN" sz="2400" dirty="0">
                <a:solidFill>
                  <a:srgbClr val="FF0000"/>
                </a:solidFill>
              </a:rPr>
              <a:t>DC Traction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1111" t="17778" r="16111" b="13778"/>
          <a:stretch>
            <a:fillRect/>
          </a:stretch>
        </p:blipFill>
        <p:spPr bwMode="auto">
          <a:xfrm>
            <a:off x="838200" y="762000"/>
            <a:ext cx="7620000" cy="5329928"/>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l="20000" t="17778" r="17778" b="14667"/>
          <a:stretch>
            <a:fillRect/>
          </a:stretch>
        </p:blipFill>
        <p:spPr bwMode="auto">
          <a:xfrm>
            <a:off x="838200" y="838200"/>
            <a:ext cx="8077200" cy="5480957"/>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l="11111" t="26034" r="11111" b="15556"/>
          <a:stretch>
            <a:fillRect/>
          </a:stretch>
        </p:blipFill>
        <p:spPr bwMode="auto">
          <a:xfrm>
            <a:off x="457200" y="1600200"/>
            <a:ext cx="8077200" cy="4833257"/>
          </a:xfrm>
          <a:prstGeom prst="rect">
            <a:avLst/>
          </a:prstGeom>
          <a:noFill/>
          <a:ln w="9525">
            <a:noFill/>
            <a:miter lim="800000"/>
            <a:headEnd/>
            <a:tailEnd/>
          </a:ln>
          <a:effectLst/>
        </p:spPr>
      </p:pic>
      <p:sp>
        <p:nvSpPr>
          <p:cNvPr id="3" name="TextBox 2"/>
          <p:cNvSpPr txBox="1"/>
          <p:nvPr/>
        </p:nvSpPr>
        <p:spPr>
          <a:xfrm>
            <a:off x="2438400" y="621268"/>
            <a:ext cx="1599733" cy="461665"/>
          </a:xfrm>
          <a:prstGeom prst="rect">
            <a:avLst/>
          </a:prstGeom>
          <a:noFill/>
        </p:spPr>
        <p:txBody>
          <a:bodyPr wrap="none" rtlCol="0">
            <a:spAutoFit/>
          </a:bodyPr>
          <a:lstStyle/>
          <a:p>
            <a:r>
              <a:rPr lang="en-IN" sz="2400" dirty="0">
                <a:solidFill>
                  <a:srgbClr val="FF0000"/>
                </a:solidFill>
              </a:rPr>
              <a:t>AC Traction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l="17778" t="16889" r="15556" b="12000"/>
          <a:stretch>
            <a:fillRect/>
          </a:stretch>
        </p:blipFill>
        <p:spPr bwMode="auto">
          <a:xfrm>
            <a:off x="152400" y="609600"/>
            <a:ext cx="8763000" cy="58420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Single phase AC System</a:t>
            </a:r>
          </a:p>
        </p:txBody>
      </p:sp>
      <p:pic>
        <p:nvPicPr>
          <p:cNvPr id="4098" name="Picture 2"/>
          <p:cNvPicPr>
            <a:picLocks noGrp="1" noChangeAspect="1" noChangeArrowheads="1"/>
          </p:cNvPicPr>
          <p:nvPr>
            <p:ph idx="1"/>
          </p:nvPr>
        </p:nvPicPr>
        <p:blipFill>
          <a:blip r:embed="rId2"/>
          <a:srcRect l="18764" t="35356" r="18763" b="28900"/>
          <a:stretch>
            <a:fillRect/>
          </a:stretch>
        </p:blipFill>
        <p:spPr bwMode="auto">
          <a:xfrm>
            <a:off x="1295400" y="1981200"/>
            <a:ext cx="7162800" cy="2362200"/>
          </a:xfrm>
          <a:prstGeom prst="rect">
            <a:avLst/>
          </a:prstGeom>
          <a:noFill/>
          <a:ln w="9525">
            <a:noFill/>
            <a:miter lim="800000"/>
            <a:headEnd/>
            <a:tailEnd/>
          </a:ln>
          <a:effectLst/>
        </p:spPr>
      </p:pic>
      <p:sp>
        <p:nvSpPr>
          <p:cNvPr id="4099" name="Rectangle 3"/>
          <p:cNvSpPr>
            <a:spLocks noChangeArrowheads="1"/>
          </p:cNvSpPr>
          <p:nvPr/>
        </p:nvSpPr>
        <p:spPr bwMode="auto">
          <a:xfrm>
            <a:off x="457201" y="4495800"/>
            <a:ext cx="8305799" cy="27084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1" indent="0" algn="just" defTabSz="914400" rtl="0" eaLnBrk="1" fontAlgn="base" latinLnBrk="0" hangingPunct="1">
              <a:lnSpc>
                <a:spcPct val="100000"/>
              </a:lnSpc>
              <a:spcBef>
                <a:spcPct val="0"/>
              </a:spcBef>
              <a:spcAft>
                <a:spcPct val="0"/>
              </a:spcAft>
              <a:buClrTx/>
              <a:buSzPct val="100000"/>
              <a:buFontTx/>
              <a:buAutoNum type="alphaLcParenBoth"/>
              <a:tabLst>
                <a:tab pos="609600" algn="l"/>
              </a:tabLst>
            </a:pPr>
            <a:r>
              <a:rPr kumimoji="0" lang="en-US" sz="2400" b="0" i="0" u="none" strike="noStrike" cap="none" normalizeH="0" baseline="0" dirty="0">
                <a:ln>
                  <a:noFill/>
                </a:ln>
                <a:solidFill>
                  <a:schemeClr val="tx1"/>
                </a:solidFill>
                <a:effectLst/>
                <a:latin typeface="Times New Roman" pitchFamily="18" charset="0"/>
                <a:ea typeface="Caladea"/>
                <a:cs typeface="Times New Roman" pitchFamily="18" charset="0"/>
              </a:rPr>
              <a:t>In single phase AC system ac series motors are used for getting necessary motive power</a:t>
            </a:r>
          </a:p>
          <a:p>
            <a:pPr marL="457200" marR="0" lvl="1" indent="0" algn="just" defTabSz="914400" rtl="0" eaLnBrk="1" fontAlgn="base" latinLnBrk="0" hangingPunct="1">
              <a:lnSpc>
                <a:spcPct val="100000"/>
              </a:lnSpc>
              <a:spcBef>
                <a:spcPct val="0"/>
              </a:spcBef>
              <a:spcAft>
                <a:spcPct val="0"/>
              </a:spcAft>
              <a:buClrTx/>
              <a:buSzPct val="100000"/>
              <a:buFontTx/>
              <a:buAutoNum type="alphaLcParenBoth"/>
              <a:tabLst>
                <a:tab pos="609600" algn="l"/>
              </a:tabLst>
            </a:pPr>
            <a:r>
              <a:rPr kumimoji="0" lang="en-US" sz="2400" b="0" i="0" u="none" strike="noStrike" cap="none" normalizeH="0" baseline="0" dirty="0">
                <a:ln>
                  <a:noFill/>
                </a:ln>
                <a:solidFill>
                  <a:schemeClr val="tx1"/>
                </a:solidFill>
                <a:effectLst/>
                <a:latin typeface="Times New Roman" pitchFamily="18" charset="0"/>
                <a:ea typeface="Caladea"/>
                <a:cs typeface="Times New Roman" pitchFamily="18" charset="0"/>
              </a:rPr>
              <a:t>.</a:t>
            </a:r>
            <a:r>
              <a:rPr lang="en-US" sz="2400" dirty="0">
                <a:latin typeface="Times New Roman" pitchFamily="18" charset="0"/>
                <a:cs typeface="Times New Roman" pitchFamily="18" charset="0"/>
              </a:rPr>
              <a:t>The voltage employed for distribution network is 15 to 25 kV at 25 Hz, which is stepped down on locomotive to a low voltage suitable for supplying to single ac series motor.</a:t>
            </a:r>
          </a:p>
          <a:p>
            <a:pPr algn="just"/>
            <a:r>
              <a:rPr lang="en-US" dirty="0"/>
              <a:t/>
            </a:r>
            <a:br>
              <a:rPr lang="en-US" dirty="0"/>
            </a:br>
            <a:endParaRPr kumimoji="0" lang="en-US" sz="32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382000" cy="5791200"/>
          </a:xfrm>
        </p:spPr>
        <p:txBody>
          <a:bodyPr/>
          <a:lstStyle/>
          <a:p>
            <a:pPr lvl="2"/>
            <a:r>
              <a:rPr lang="en-US" sz="2800" dirty="0"/>
              <a:t>The spacing of substation is 50 to 80 km.</a:t>
            </a:r>
          </a:p>
          <a:p>
            <a:pPr lvl="2"/>
            <a:r>
              <a:rPr lang="en-US" sz="2800" dirty="0"/>
              <a:t>The change of supply frequency become necessary because of</a:t>
            </a:r>
          </a:p>
          <a:p>
            <a:pPr lvl="3"/>
            <a:r>
              <a:rPr lang="en-US" sz="2800" dirty="0"/>
              <a:t>Batter performance.</a:t>
            </a:r>
          </a:p>
          <a:p>
            <a:pPr lvl="3"/>
            <a:r>
              <a:rPr lang="en-US" sz="2800" dirty="0"/>
              <a:t>Improves its commutation properties, power factor and efficiency.</a:t>
            </a:r>
          </a:p>
          <a:p>
            <a:pPr lvl="3"/>
            <a:r>
              <a:rPr lang="en-US" sz="2800" dirty="0"/>
              <a:t>Reduces the line reactance and hence the voltage drop.</a:t>
            </a:r>
          </a:p>
          <a:p>
            <a:pPr lvl="2"/>
            <a:r>
              <a:rPr lang="en-US" sz="2800" dirty="0"/>
              <a:t>AC single phase system is invariably adopted for main line service.</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l="21669" t="23780" r="17423" b="11458"/>
          <a:stretch>
            <a:fillRect/>
          </a:stretch>
        </p:blipFill>
        <p:spPr bwMode="auto">
          <a:xfrm>
            <a:off x="304800" y="762000"/>
            <a:ext cx="8458200" cy="57150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l="14444" t="16889" r="16111" b="21778"/>
          <a:stretch>
            <a:fillRect/>
          </a:stretch>
        </p:blipFill>
        <p:spPr bwMode="auto">
          <a:xfrm>
            <a:off x="838200" y="609600"/>
            <a:ext cx="7772400" cy="59436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l="18333" t="16889" r="20000" b="25333"/>
          <a:stretch>
            <a:fillRect/>
          </a:stretch>
        </p:blipFill>
        <p:spPr bwMode="auto">
          <a:xfrm>
            <a:off x="533400" y="990600"/>
            <a:ext cx="8305800" cy="5320957"/>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l="18741" t="27949" r="15080" b="11458"/>
          <a:stretch>
            <a:fillRect/>
          </a:stretch>
        </p:blipFill>
        <p:spPr bwMode="auto">
          <a:xfrm>
            <a:off x="228600" y="914400"/>
            <a:ext cx="8610600" cy="5334000"/>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458200" cy="6019800"/>
          </a:xfrm>
        </p:spPr>
        <p:txBody>
          <a:bodyPr>
            <a:normAutofit/>
          </a:bodyPr>
          <a:lstStyle/>
          <a:p>
            <a:pPr>
              <a:buNone/>
            </a:pPr>
            <a:r>
              <a:rPr lang="en-US" b="1" dirty="0"/>
              <a:t>Single phase to DC system</a:t>
            </a:r>
          </a:p>
          <a:p>
            <a:pPr algn="just"/>
            <a:r>
              <a:rPr lang="en-US" dirty="0"/>
              <a:t>This traction system is most popular and widely used system everywhere. It combines the single phase high voltage AC distribution at industrial frequency with DC series motor traction.</a:t>
            </a:r>
          </a:p>
          <a:p>
            <a:pPr algn="just">
              <a:buNone/>
            </a:pPr>
            <a:endParaRPr lang="en-US" dirty="0"/>
          </a:p>
          <a:p>
            <a:pPr algn="just"/>
            <a:r>
              <a:rPr lang="en-US" dirty="0"/>
              <a:t>In this, the overhead line carries single phase, 25KV, 50 Hz supply which is then stepped down to a desired range using step-down transformer located in the locomotive unit itself.</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l="17778" t="16000" r="20000" b="13778"/>
          <a:stretch>
            <a:fillRect/>
          </a:stretch>
        </p:blipFill>
        <p:spPr bwMode="auto">
          <a:xfrm>
            <a:off x="609600" y="685800"/>
            <a:ext cx="8153400" cy="5751059"/>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19800"/>
          </a:xfrm>
        </p:spPr>
        <p:txBody>
          <a:bodyPr/>
          <a:lstStyle/>
          <a:p>
            <a:pPr algn="just"/>
            <a:r>
              <a:rPr lang="en-US" dirty="0"/>
              <a:t>This single phase supply is then converted into DC using rectifier (in the locomotive) and then applied to DC series motor.</a:t>
            </a:r>
          </a:p>
          <a:p>
            <a:pPr>
              <a:buNone/>
            </a:pPr>
            <a:endParaRPr lang="en-US" dirty="0"/>
          </a:p>
          <a:p>
            <a:pPr algn="just"/>
            <a:r>
              <a:rPr lang="en-US" dirty="0"/>
              <a:t>The advantages of this system include higher starting efficiency, less number of substations, simple substation design and lower cost of fixed installations.</a:t>
            </a:r>
          </a:p>
          <a:p>
            <a:pPr>
              <a:buNone/>
            </a:pP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l="18333" t="14222" r="18889" b="12000"/>
          <a:stretch>
            <a:fillRect/>
          </a:stretch>
        </p:blipFill>
        <p:spPr bwMode="auto">
          <a:xfrm>
            <a:off x="762000" y="533400"/>
            <a:ext cx="8229600" cy="6044750"/>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l="17778" t="14222" r="18333" b="9333"/>
          <a:stretch>
            <a:fillRect/>
          </a:stretch>
        </p:blipFill>
        <p:spPr bwMode="auto">
          <a:xfrm>
            <a:off x="990600" y="533400"/>
            <a:ext cx="7620000" cy="5791200"/>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l="18333" t="14222" r="17778" b="31556"/>
          <a:stretch>
            <a:fillRect/>
          </a:stretch>
        </p:blipFill>
        <p:spPr bwMode="auto">
          <a:xfrm>
            <a:off x="152400" y="1219200"/>
            <a:ext cx="8763000" cy="464820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l="18889" t="16000" r="17222" b="10222"/>
          <a:stretch>
            <a:fillRect/>
          </a:stretch>
        </p:blipFill>
        <p:spPr bwMode="auto">
          <a:xfrm>
            <a:off x="838200" y="381000"/>
            <a:ext cx="7848600" cy="579120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l="14444" t="25778" r="7778" b="12889"/>
          <a:stretch>
            <a:fillRect/>
          </a:stretch>
        </p:blipFill>
        <p:spPr bwMode="auto">
          <a:xfrm>
            <a:off x="762000" y="1215934"/>
            <a:ext cx="8229600" cy="5032466"/>
          </a:xfrm>
          <a:prstGeom prst="rect">
            <a:avLst/>
          </a:prstGeom>
          <a:noFill/>
          <a:ln w="9525">
            <a:noFill/>
            <a:miter lim="800000"/>
            <a:headEnd/>
            <a:tailEnd/>
          </a:ln>
          <a:effectLst/>
        </p:spPr>
      </p:pic>
      <p:sp>
        <p:nvSpPr>
          <p:cNvPr id="3" name="TextBox 2"/>
          <p:cNvSpPr txBox="1"/>
          <p:nvPr/>
        </p:nvSpPr>
        <p:spPr>
          <a:xfrm>
            <a:off x="2819400" y="762000"/>
            <a:ext cx="3608745" cy="461665"/>
          </a:xfrm>
          <a:prstGeom prst="rect">
            <a:avLst/>
          </a:prstGeom>
          <a:noFill/>
        </p:spPr>
        <p:txBody>
          <a:bodyPr wrap="none" rtlCol="0">
            <a:spAutoFit/>
          </a:bodyPr>
          <a:lstStyle/>
          <a:p>
            <a:r>
              <a:rPr lang="en-IN" sz="2400" dirty="0">
                <a:solidFill>
                  <a:srgbClr val="FF0000"/>
                </a:solidFill>
              </a:rPr>
              <a:t>Type of Track Electrification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l="14444" t="19556" r="12778" b="10222"/>
          <a:stretch>
            <a:fillRect/>
          </a:stretch>
        </p:blipFill>
        <p:spPr bwMode="auto">
          <a:xfrm>
            <a:off x="457200" y="381000"/>
            <a:ext cx="8229600" cy="5556738"/>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l="18889" t="16000" r="17778" b="11111"/>
          <a:stretch>
            <a:fillRect/>
          </a:stretch>
        </p:blipFill>
        <p:spPr bwMode="auto">
          <a:xfrm>
            <a:off x="457200" y="533400"/>
            <a:ext cx="8153400" cy="5864726"/>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l="18889" t="15111" r="17222" b="16444"/>
          <a:stretch>
            <a:fillRect/>
          </a:stretch>
        </p:blipFill>
        <p:spPr bwMode="auto">
          <a:xfrm>
            <a:off x="762000" y="762000"/>
            <a:ext cx="8305800" cy="5561275"/>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l="16111" t="18667" r="14444" b="10222"/>
          <a:stretch>
            <a:fillRect/>
          </a:stretch>
        </p:blipFill>
        <p:spPr bwMode="auto">
          <a:xfrm>
            <a:off x="533400" y="609600"/>
            <a:ext cx="8153400" cy="541020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l="18333" t="15111" r="17222" b="13778"/>
          <a:stretch>
            <a:fillRect/>
          </a:stretch>
        </p:blipFill>
        <p:spPr bwMode="auto">
          <a:xfrm>
            <a:off x="609600" y="914400"/>
            <a:ext cx="8153400" cy="5623034"/>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l="11111" t="17778" r="16667" b="12000"/>
          <a:stretch>
            <a:fillRect/>
          </a:stretch>
        </p:blipFill>
        <p:spPr bwMode="auto">
          <a:xfrm>
            <a:off x="228600" y="838200"/>
            <a:ext cx="8763000" cy="5325207"/>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l="13889" t="19556" r="13889" b="12889"/>
          <a:stretch>
            <a:fillRect/>
          </a:stretch>
        </p:blipFill>
        <p:spPr bwMode="auto">
          <a:xfrm>
            <a:off x="457200" y="457200"/>
            <a:ext cx="8458200" cy="5301175"/>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l="16111" t="25778" r="10000" b="18222"/>
          <a:stretch>
            <a:fillRect/>
          </a:stretch>
        </p:blipFill>
        <p:spPr bwMode="auto">
          <a:xfrm>
            <a:off x="152400" y="1371600"/>
            <a:ext cx="8839200" cy="4800600"/>
          </a:xfrm>
          <a:prstGeom prst="rect">
            <a:avLst/>
          </a:prstGeom>
          <a:noFill/>
          <a:ln w="9525">
            <a:noFill/>
            <a:miter lim="800000"/>
            <a:headEnd/>
            <a:tailEnd/>
          </a:ln>
          <a:effectLst/>
        </p:spPr>
      </p:pic>
      <p:sp>
        <p:nvSpPr>
          <p:cNvPr id="3" name="TextBox 2"/>
          <p:cNvSpPr txBox="1"/>
          <p:nvPr/>
        </p:nvSpPr>
        <p:spPr>
          <a:xfrm>
            <a:off x="762000" y="609600"/>
            <a:ext cx="3138488" cy="400110"/>
          </a:xfrm>
          <a:prstGeom prst="rect">
            <a:avLst/>
          </a:prstGeom>
          <a:noFill/>
        </p:spPr>
        <p:txBody>
          <a:bodyPr wrap="none" rtlCol="0">
            <a:spAutoFit/>
          </a:bodyPr>
          <a:lstStyle/>
          <a:p>
            <a:r>
              <a:rPr lang="en-IN" sz="2000" dirty="0">
                <a:solidFill>
                  <a:srgbClr val="FF0000"/>
                </a:solidFill>
              </a:rPr>
              <a:t>Parts of Electric Locomotive</a:t>
            </a:r>
            <a:r>
              <a:rPr lang="en-IN" dirty="0"/>
              <a: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l="16111" t="17778" r="17222" b="10614"/>
          <a:stretch>
            <a:fillRect/>
          </a:stretch>
        </p:blipFill>
        <p:spPr bwMode="auto">
          <a:xfrm>
            <a:off x="762000" y="1143000"/>
            <a:ext cx="7620000" cy="5029200"/>
          </a:xfrm>
          <a:prstGeom prst="rect">
            <a:avLst/>
          </a:prstGeom>
          <a:noFill/>
          <a:ln w="9525">
            <a:noFill/>
            <a:miter lim="800000"/>
            <a:headEnd/>
            <a:tailEnd/>
          </a:ln>
          <a:effectLst/>
        </p:spPr>
      </p:pic>
      <p:sp>
        <p:nvSpPr>
          <p:cNvPr id="3" name="TextBox 2"/>
          <p:cNvSpPr txBox="1"/>
          <p:nvPr/>
        </p:nvSpPr>
        <p:spPr>
          <a:xfrm>
            <a:off x="5774174" y="6248400"/>
            <a:ext cx="1845826" cy="369332"/>
          </a:xfrm>
          <a:prstGeom prst="rect">
            <a:avLst/>
          </a:prstGeom>
          <a:noFill/>
        </p:spPr>
        <p:txBody>
          <a:bodyPr wrap="none" rtlCol="0">
            <a:spAutoFit/>
          </a:bodyPr>
          <a:lstStyle/>
          <a:p>
            <a:r>
              <a:rPr lang="en-IN" dirty="0"/>
              <a:t>Output waveform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l="15556" t="25801" r="10555" b="14667"/>
          <a:stretch>
            <a:fillRect/>
          </a:stretch>
        </p:blipFill>
        <p:spPr bwMode="auto">
          <a:xfrm>
            <a:off x="152400" y="1524000"/>
            <a:ext cx="8839200" cy="4451111"/>
          </a:xfrm>
          <a:prstGeom prst="rect">
            <a:avLst/>
          </a:prstGeom>
          <a:noFill/>
          <a:ln w="9525">
            <a:noFill/>
            <a:miter lim="800000"/>
            <a:headEnd/>
            <a:tailEnd/>
          </a:ln>
          <a:effectLst/>
        </p:spPr>
      </p:pic>
      <p:sp>
        <p:nvSpPr>
          <p:cNvPr id="3" name="TextBox 2"/>
          <p:cNvSpPr txBox="1"/>
          <p:nvPr/>
        </p:nvSpPr>
        <p:spPr>
          <a:xfrm>
            <a:off x="1143000" y="685800"/>
            <a:ext cx="1176669" cy="461665"/>
          </a:xfrm>
          <a:prstGeom prst="rect">
            <a:avLst/>
          </a:prstGeom>
          <a:noFill/>
        </p:spPr>
        <p:txBody>
          <a:bodyPr wrap="none" rtlCol="0">
            <a:spAutoFit/>
          </a:bodyPr>
          <a:lstStyle/>
          <a:p>
            <a:r>
              <a:rPr lang="en-IN" sz="2400" dirty="0">
                <a:solidFill>
                  <a:srgbClr val="FF0000"/>
                </a:solidFill>
              </a:rPr>
              <a:t>Inverter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l="16111" t="18667" r="16667" b="12000"/>
          <a:stretch>
            <a:fillRect/>
          </a:stretch>
        </p:blipFill>
        <p:spPr bwMode="auto">
          <a:xfrm>
            <a:off x="304800" y="609600"/>
            <a:ext cx="8382000" cy="5403273"/>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l="13889" t="17778" r="17222" b="18222"/>
          <a:stretch>
            <a:fillRect/>
          </a:stretch>
        </p:blipFill>
        <p:spPr bwMode="auto">
          <a:xfrm>
            <a:off x="152400" y="762000"/>
            <a:ext cx="8839200" cy="5393410"/>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srcRect l="18889" t="14222" r="18333" b="12889"/>
          <a:stretch>
            <a:fillRect/>
          </a:stretch>
        </p:blipFill>
        <p:spPr bwMode="auto">
          <a:xfrm>
            <a:off x="457200" y="533400"/>
            <a:ext cx="8305800" cy="6027218"/>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srcRect l="18889" t="15111" r="17222" b="7556"/>
          <a:stretch>
            <a:fillRect/>
          </a:stretch>
        </p:blipFill>
        <p:spPr bwMode="auto">
          <a:xfrm>
            <a:off x="457200" y="381000"/>
            <a:ext cx="8382000" cy="594360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Special features of TRACTION MOTORS</a:t>
            </a:r>
          </a:p>
        </p:txBody>
      </p:sp>
      <p:sp>
        <p:nvSpPr>
          <p:cNvPr id="3" name="Content Placeholder 2"/>
          <p:cNvSpPr>
            <a:spLocks noGrp="1"/>
          </p:cNvSpPr>
          <p:nvPr>
            <p:ph idx="1"/>
          </p:nvPr>
        </p:nvSpPr>
        <p:spPr>
          <a:xfrm>
            <a:off x="457200" y="1371600"/>
            <a:ext cx="8229600" cy="4754563"/>
          </a:xfrm>
        </p:spPr>
        <p:txBody>
          <a:bodyPr>
            <a:noAutofit/>
          </a:bodyPr>
          <a:lstStyle/>
          <a:p>
            <a:pPr algn="just">
              <a:buNone/>
            </a:pPr>
            <a:r>
              <a:rPr lang="en-US" sz="2000" dirty="0"/>
              <a:t>Mechanical Features:</a:t>
            </a:r>
          </a:p>
          <a:p>
            <a:pPr algn="just"/>
            <a:r>
              <a:rPr lang="en-US" sz="2000" dirty="0"/>
              <a:t>1. A traction motor must be mechanically strong and robust and it should be capable of</a:t>
            </a:r>
          </a:p>
          <a:p>
            <a:pPr algn="just"/>
            <a:r>
              <a:rPr lang="en-US" sz="2000" dirty="0"/>
              <a:t>withstanding severe mechanical vibrations.</a:t>
            </a:r>
          </a:p>
          <a:p>
            <a:pPr algn="just"/>
            <a:r>
              <a:rPr lang="en-US" sz="2000" dirty="0"/>
              <a:t>2. The traction motor should be completely enclosed type when placed beneath the locomotive</a:t>
            </a:r>
          </a:p>
          <a:p>
            <a:pPr algn="just"/>
            <a:r>
              <a:rPr lang="en-US" sz="2000" dirty="0"/>
              <a:t>to protect against dirt, dust, mud, etc.</a:t>
            </a:r>
          </a:p>
          <a:p>
            <a:pPr algn="just"/>
            <a:r>
              <a:rPr lang="en-US" sz="2000" dirty="0"/>
              <a:t>3. In overall dimensions, the traction motor must have small diameter, to arrange easily beneath</a:t>
            </a:r>
          </a:p>
          <a:p>
            <a:pPr algn="just"/>
            <a:r>
              <a:rPr lang="en-US" sz="2000" dirty="0"/>
              <a:t>the motor coach.</a:t>
            </a:r>
          </a:p>
          <a:p>
            <a:pPr algn="just"/>
            <a:r>
              <a:rPr lang="en-US" sz="2000" dirty="0"/>
              <a:t>4. A traction motor must have minimum weight so the weight of locomotive will decrease.</a:t>
            </a:r>
          </a:p>
          <a:p>
            <a:pPr algn="just"/>
            <a:r>
              <a:rPr lang="en-US" sz="2000" dirty="0"/>
              <a:t>Hence, the load carrying capability of the motor will increase.</a:t>
            </a:r>
          </a:p>
        </p:txBody>
      </p:sp>
    </p:spTree>
    <p:extLst>
      <p:ext uri="{BB962C8B-B14F-4D97-AF65-F5344CB8AC3E}">
        <p14:creationId xmlns:p14="http://schemas.microsoft.com/office/powerpoint/2010/main" val="88246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l="19444" t="15111" r="19445" b="13778"/>
          <a:stretch>
            <a:fillRect/>
          </a:stretch>
        </p:blipFill>
        <p:spPr bwMode="auto">
          <a:xfrm>
            <a:off x="609600" y="762000"/>
            <a:ext cx="7924800" cy="5763491"/>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Electrical features</a:t>
            </a:r>
            <a:endParaRPr lang="en-US" dirty="0"/>
          </a:p>
        </p:txBody>
      </p:sp>
      <p:sp>
        <p:nvSpPr>
          <p:cNvPr id="3" name="Content Placeholder 2"/>
          <p:cNvSpPr>
            <a:spLocks noGrp="1"/>
          </p:cNvSpPr>
          <p:nvPr>
            <p:ph idx="1"/>
          </p:nvPr>
        </p:nvSpPr>
        <p:spPr/>
        <p:txBody>
          <a:bodyPr>
            <a:normAutofit fontScale="85000" lnSpcReduction="20000"/>
          </a:bodyPr>
          <a:lstStyle/>
          <a:p>
            <a:pPr>
              <a:lnSpc>
                <a:spcPct val="150000"/>
              </a:lnSpc>
            </a:pPr>
            <a:r>
              <a:rPr lang="en-US" dirty="0"/>
              <a:t>High-starting torque</a:t>
            </a:r>
          </a:p>
          <a:p>
            <a:pPr>
              <a:lnSpc>
                <a:spcPct val="150000"/>
              </a:lnSpc>
            </a:pPr>
            <a:r>
              <a:rPr lang="en-US" dirty="0"/>
              <a:t>Speed control</a:t>
            </a:r>
          </a:p>
          <a:p>
            <a:pPr>
              <a:lnSpc>
                <a:spcPct val="150000"/>
              </a:lnSpc>
            </a:pPr>
            <a:r>
              <a:rPr lang="en-US" dirty="0"/>
              <a:t>Dynamic and regenerative braking</a:t>
            </a:r>
          </a:p>
          <a:p>
            <a:pPr>
              <a:lnSpc>
                <a:spcPct val="150000"/>
              </a:lnSpc>
            </a:pPr>
            <a:r>
              <a:rPr lang="en-US" dirty="0"/>
              <a:t>Temperature</a:t>
            </a:r>
          </a:p>
          <a:p>
            <a:pPr>
              <a:lnSpc>
                <a:spcPct val="150000"/>
              </a:lnSpc>
            </a:pPr>
            <a:r>
              <a:rPr lang="en-US" dirty="0"/>
              <a:t>Overload capacity</a:t>
            </a:r>
          </a:p>
          <a:p>
            <a:pPr>
              <a:lnSpc>
                <a:spcPct val="150000"/>
              </a:lnSpc>
            </a:pPr>
            <a:r>
              <a:rPr lang="en-US" dirty="0"/>
              <a:t>Parallel running</a:t>
            </a:r>
          </a:p>
          <a:p>
            <a:pPr>
              <a:lnSpc>
                <a:spcPct val="150000"/>
              </a:lnSpc>
            </a:pPr>
            <a:r>
              <a:rPr lang="en-US" dirty="0"/>
              <a:t>Commutation</a:t>
            </a:r>
          </a:p>
        </p:txBody>
      </p:sp>
    </p:spTree>
    <p:extLst>
      <p:ext uri="{BB962C8B-B14F-4D97-AF65-F5344CB8AC3E}">
        <p14:creationId xmlns:p14="http://schemas.microsoft.com/office/powerpoint/2010/main" val="624047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l="18889" t="16000" r="18889" b="13778"/>
          <a:stretch>
            <a:fillRect/>
          </a:stretch>
        </p:blipFill>
        <p:spPr bwMode="auto">
          <a:xfrm>
            <a:off x="533400" y="304800"/>
            <a:ext cx="8153400" cy="575105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2"/>
          </a:xfrm>
        </p:spPr>
        <p:txBody>
          <a:bodyPr>
            <a:normAutofit fontScale="90000"/>
          </a:bodyPr>
          <a:lstStyle/>
          <a:p>
            <a:r>
              <a:rPr lang="en-US" sz="3600" b="1" dirty="0" smtClean="0">
                <a:solidFill>
                  <a:srgbClr val="FF0000"/>
                </a:solidFill>
              </a:rPr>
              <a:t>D.C. Series Motor</a:t>
            </a:r>
            <a:endParaRPr lang="en-US" sz="3600" dirty="0">
              <a:solidFill>
                <a:srgbClr val="FF0000"/>
              </a:solidFill>
            </a:endParaRPr>
          </a:p>
        </p:txBody>
      </p:sp>
      <p:pic>
        <p:nvPicPr>
          <p:cNvPr id="4" name="Picture 3"/>
          <p:cNvPicPr>
            <a:picLocks noChangeAspect="1"/>
          </p:cNvPicPr>
          <p:nvPr/>
        </p:nvPicPr>
        <p:blipFill>
          <a:blip r:embed="rId2"/>
          <a:stretch>
            <a:fillRect/>
          </a:stretch>
        </p:blipFill>
        <p:spPr>
          <a:xfrm>
            <a:off x="172788" y="914400"/>
            <a:ext cx="3505200" cy="3469433"/>
          </a:xfrm>
          <a:prstGeom prst="rect">
            <a:avLst/>
          </a:prstGeom>
        </p:spPr>
      </p:pic>
      <p:pic>
        <p:nvPicPr>
          <p:cNvPr id="6" name="Picture 5"/>
          <p:cNvPicPr>
            <a:picLocks noChangeAspect="1"/>
          </p:cNvPicPr>
          <p:nvPr/>
        </p:nvPicPr>
        <p:blipFill>
          <a:blip r:embed="rId3"/>
          <a:stretch>
            <a:fillRect/>
          </a:stretch>
        </p:blipFill>
        <p:spPr>
          <a:xfrm>
            <a:off x="3677988" y="914401"/>
            <a:ext cx="3921817" cy="2819400"/>
          </a:xfrm>
          <a:prstGeom prst="rect">
            <a:avLst/>
          </a:prstGeom>
        </p:spPr>
      </p:pic>
      <p:pic>
        <p:nvPicPr>
          <p:cNvPr id="7" name="Picture 6"/>
          <p:cNvPicPr>
            <a:picLocks noChangeAspect="1"/>
          </p:cNvPicPr>
          <p:nvPr/>
        </p:nvPicPr>
        <p:blipFill>
          <a:blip r:embed="rId4"/>
          <a:stretch>
            <a:fillRect/>
          </a:stretch>
        </p:blipFill>
        <p:spPr>
          <a:xfrm>
            <a:off x="2754357" y="4008440"/>
            <a:ext cx="2857500" cy="2800350"/>
          </a:xfrm>
          <a:prstGeom prst="rect">
            <a:avLst/>
          </a:prstGeom>
        </p:spPr>
      </p:pic>
    </p:spTree>
    <p:extLst>
      <p:ext uri="{BB962C8B-B14F-4D97-AF65-F5344CB8AC3E}">
        <p14:creationId xmlns:p14="http://schemas.microsoft.com/office/powerpoint/2010/main" val="3267463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2"/>
          </a:xfrm>
        </p:spPr>
        <p:txBody>
          <a:bodyPr>
            <a:normAutofit fontScale="90000"/>
          </a:bodyPr>
          <a:lstStyle/>
          <a:p>
            <a:r>
              <a:rPr lang="en-US" sz="3600" b="1" dirty="0" smtClean="0">
                <a:solidFill>
                  <a:srgbClr val="FF0000"/>
                </a:solidFill>
              </a:rPr>
              <a:t>D.C. Series Motor</a:t>
            </a:r>
            <a:endParaRPr lang="en-US" sz="3600" dirty="0">
              <a:solidFill>
                <a:srgbClr val="FF0000"/>
              </a:solidFill>
            </a:endParaRPr>
          </a:p>
        </p:txBody>
      </p:sp>
      <p:sp>
        <p:nvSpPr>
          <p:cNvPr id="3" name="Content Placeholder 2"/>
          <p:cNvSpPr>
            <a:spLocks noGrp="1"/>
          </p:cNvSpPr>
          <p:nvPr>
            <p:ph idx="1"/>
          </p:nvPr>
        </p:nvSpPr>
        <p:spPr>
          <a:xfrm>
            <a:off x="228600" y="639762"/>
            <a:ext cx="8686800" cy="6218238"/>
          </a:xfrm>
        </p:spPr>
        <p:txBody>
          <a:bodyPr>
            <a:normAutofit fontScale="55000" lnSpcReduction="20000"/>
          </a:bodyPr>
          <a:lstStyle/>
          <a:p>
            <a:pPr marL="0" indent="0" algn="just">
              <a:lnSpc>
                <a:spcPct val="170000"/>
              </a:lnSpc>
              <a:buNone/>
            </a:pPr>
            <a:r>
              <a:rPr lang="en-IN" dirty="0"/>
              <a:t>The aspects pertaining to the suitability of a dc series motor for traction duty are given </a:t>
            </a:r>
            <a:r>
              <a:rPr lang="en-IN" dirty="0" smtClean="0"/>
              <a:t>below</a:t>
            </a:r>
            <a:r>
              <a:rPr lang="en-IN" dirty="0"/>
              <a:t>:</a:t>
            </a:r>
            <a:r>
              <a:rPr lang="en-IN" dirty="0" smtClean="0"/>
              <a:t> </a:t>
            </a:r>
          </a:p>
          <a:p>
            <a:pPr algn="just">
              <a:lnSpc>
                <a:spcPct val="170000"/>
              </a:lnSpc>
            </a:pPr>
            <a:r>
              <a:rPr lang="en-IN" dirty="0" smtClean="0"/>
              <a:t>It </a:t>
            </a:r>
            <a:r>
              <a:rPr lang="en-IN" dirty="0"/>
              <a:t>generates high torque at low speeds and low torque at high speeds which is required to accelerate the vehicle.</a:t>
            </a:r>
          </a:p>
          <a:p>
            <a:pPr algn="just">
              <a:lnSpc>
                <a:spcPct val="170000"/>
              </a:lnSpc>
            </a:pPr>
            <a:r>
              <a:rPr lang="en-IN" dirty="0"/>
              <a:t>Speed-torque and speed-current characteristics of a dc series motor are steep. So, the difference in speed of motors due to different wear of driving wheels is less.</a:t>
            </a:r>
          </a:p>
          <a:p>
            <a:pPr algn="just">
              <a:lnSpc>
                <a:spcPct val="170000"/>
              </a:lnSpc>
            </a:pPr>
            <a:r>
              <a:rPr lang="en-IN" dirty="0"/>
              <a:t>As field flux is directly proportional to armature current, torque for a given current will not be affected by voltage fluctuations.</a:t>
            </a:r>
          </a:p>
          <a:p>
            <a:pPr algn="just">
              <a:lnSpc>
                <a:spcPct val="170000"/>
              </a:lnSpc>
            </a:pPr>
            <a:r>
              <a:rPr lang="en-IN" dirty="0"/>
              <a:t>Series speed torque curve gives stable operation because as the speed increases, torque decreases.</a:t>
            </a:r>
          </a:p>
          <a:p>
            <a:pPr algn="just">
              <a:lnSpc>
                <a:spcPct val="170000"/>
              </a:lnSpc>
            </a:pPr>
            <a:r>
              <a:rPr lang="en-IN" dirty="0"/>
              <a:t>If armature current increases (due to heavy load torque), then speed decreases. Therefore, the </a:t>
            </a:r>
            <a:r>
              <a:rPr lang="en-IN" dirty="0" err="1"/>
              <a:t>emf</a:t>
            </a:r>
            <a:r>
              <a:rPr lang="en-IN" dirty="0"/>
              <a:t> induced decreases and spark-less commutation can be obtained.</a:t>
            </a:r>
          </a:p>
          <a:p>
            <a:pPr algn="just">
              <a:lnSpc>
                <a:spcPct val="170000"/>
              </a:lnSpc>
            </a:pPr>
            <a:r>
              <a:rPr lang="en-IN" dirty="0"/>
              <a:t>Since torque is proportional to the square of armature current, less current is needed to increase the torque. Therefore, the series motor can withstand heavy load torque</a:t>
            </a:r>
            <a:r>
              <a:rPr lang="en-IN" dirty="0" smtClean="0"/>
              <a:t>.</a:t>
            </a:r>
            <a:endParaRPr lang="en-IN" dirty="0"/>
          </a:p>
        </p:txBody>
      </p:sp>
    </p:spTree>
    <p:extLst>
      <p:ext uri="{BB962C8B-B14F-4D97-AF65-F5344CB8AC3E}">
        <p14:creationId xmlns:p14="http://schemas.microsoft.com/office/powerpoint/2010/main" val="38157074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2"/>
          </a:xfrm>
        </p:spPr>
        <p:txBody>
          <a:bodyPr>
            <a:normAutofit fontScale="90000"/>
          </a:bodyPr>
          <a:lstStyle/>
          <a:p>
            <a:r>
              <a:rPr lang="en-US" sz="3600" b="1" dirty="0" smtClean="0">
                <a:solidFill>
                  <a:srgbClr val="FF0000"/>
                </a:solidFill>
              </a:rPr>
              <a:t>D.C. Series Motor</a:t>
            </a:r>
            <a:endParaRPr lang="en-US" sz="3600" dirty="0">
              <a:solidFill>
                <a:srgbClr val="FF0000"/>
              </a:solidFill>
            </a:endParaRPr>
          </a:p>
        </p:txBody>
      </p:sp>
      <p:sp>
        <p:nvSpPr>
          <p:cNvPr id="3" name="Content Placeholder 2"/>
          <p:cNvSpPr>
            <a:spLocks noGrp="1"/>
          </p:cNvSpPr>
          <p:nvPr>
            <p:ph idx="1"/>
          </p:nvPr>
        </p:nvSpPr>
        <p:spPr>
          <a:xfrm>
            <a:off x="304800" y="639762"/>
            <a:ext cx="8610600" cy="6218238"/>
          </a:xfrm>
        </p:spPr>
        <p:txBody>
          <a:bodyPr>
            <a:normAutofit fontScale="47500" lnSpcReduction="20000"/>
          </a:bodyPr>
          <a:lstStyle/>
          <a:p>
            <a:pPr algn="just">
              <a:lnSpc>
                <a:spcPct val="170000"/>
              </a:lnSpc>
            </a:pPr>
            <a:r>
              <a:rPr lang="en-IN" sz="3800" dirty="0"/>
              <a:t>For a given increase in torque, the horsepower (power = torque x speed, as torque increases, speed decreases) remains almost constant. This indicates the self-relieving property of the series motor</a:t>
            </a:r>
            <a:r>
              <a:rPr lang="en-IN" sz="3800" dirty="0" smtClean="0"/>
              <a:t>.</a:t>
            </a:r>
          </a:p>
          <a:p>
            <a:pPr algn="just">
              <a:lnSpc>
                <a:spcPct val="170000"/>
              </a:lnSpc>
            </a:pPr>
            <a:r>
              <a:rPr lang="en-IN" sz="3800" dirty="0" smtClean="0"/>
              <a:t>Series </a:t>
            </a:r>
            <a:r>
              <a:rPr lang="en-IN" sz="3800" dirty="0"/>
              <a:t>motor is amenable to various speed control methods.</a:t>
            </a:r>
          </a:p>
          <a:p>
            <a:pPr algn="just">
              <a:lnSpc>
                <a:spcPct val="170000"/>
              </a:lnSpc>
            </a:pPr>
            <a:r>
              <a:rPr lang="en-IN" sz="3800" dirty="0"/>
              <a:t>Without special arrangements, a series motor cannot be used for regenerative braking.</a:t>
            </a:r>
          </a:p>
          <a:p>
            <a:pPr algn="just">
              <a:lnSpc>
                <a:spcPct val="170000"/>
              </a:lnSpc>
            </a:pPr>
            <a:r>
              <a:rPr lang="en-IN" sz="3800" dirty="0"/>
              <a:t>Since the series field time constant is low, the back </a:t>
            </a:r>
            <a:r>
              <a:rPr lang="en-IN" sz="3800" dirty="0" err="1"/>
              <a:t>emf</a:t>
            </a:r>
            <a:r>
              <a:rPr lang="en-IN" sz="3800" dirty="0"/>
              <a:t> becomes zero in case of power failure. So, the initial rush of current on temporary interruption of supply is more in the series motor.</a:t>
            </a:r>
          </a:p>
          <a:p>
            <a:pPr marL="0" indent="0" algn="just">
              <a:lnSpc>
                <a:spcPct val="170000"/>
              </a:lnSpc>
              <a:buNone/>
            </a:pPr>
            <a:r>
              <a:rPr lang="en-IN" sz="3800" b="1" dirty="0"/>
              <a:t>Applications of Series Motor :</a:t>
            </a:r>
          </a:p>
          <a:p>
            <a:pPr algn="just">
              <a:lnSpc>
                <a:spcPct val="170000"/>
              </a:lnSpc>
            </a:pPr>
            <a:r>
              <a:rPr lang="en-IN" sz="3800" dirty="0"/>
              <a:t>Due to low weight and high starting torque, series motors can develop high starting torque. Therefore, they are suitable for </a:t>
            </a:r>
            <a:r>
              <a:rPr lang="en-IN" sz="3800" b="1" dirty="0"/>
              <a:t>urban and suburban services </a:t>
            </a:r>
            <a:r>
              <a:rPr lang="en-IN" sz="3800" dirty="0"/>
              <a:t>where a high rate of acceleration is required which can be met by a series motor. In a 1500V dc system, the dc series motor may be operated either at 1500V or 750V by connecting them in series permanently.</a:t>
            </a:r>
          </a:p>
          <a:p>
            <a:pPr algn="just">
              <a:lnSpc>
                <a:spcPct val="170000"/>
              </a:lnSpc>
            </a:pPr>
            <a:endParaRPr lang="en-IN" dirty="0"/>
          </a:p>
        </p:txBody>
      </p:sp>
    </p:spTree>
    <p:extLst>
      <p:ext uri="{BB962C8B-B14F-4D97-AF65-F5344CB8AC3E}">
        <p14:creationId xmlns:p14="http://schemas.microsoft.com/office/powerpoint/2010/main" val="31183861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2"/>
          </a:xfrm>
        </p:spPr>
        <p:txBody>
          <a:bodyPr>
            <a:normAutofit fontScale="90000"/>
          </a:bodyPr>
          <a:lstStyle/>
          <a:p>
            <a:r>
              <a:rPr lang="en-US" sz="3600" b="1" dirty="0" smtClean="0">
                <a:solidFill>
                  <a:srgbClr val="FF0000"/>
                </a:solidFill>
              </a:rPr>
              <a:t>Single Phase A.C. Series Motor</a:t>
            </a:r>
            <a:endParaRPr lang="en-US" sz="3600" dirty="0">
              <a:solidFill>
                <a:srgbClr val="FF0000"/>
              </a:solidFill>
            </a:endParaRPr>
          </a:p>
        </p:txBody>
      </p:sp>
      <p:sp>
        <p:nvSpPr>
          <p:cNvPr id="3" name="Content Placeholder 2"/>
          <p:cNvSpPr>
            <a:spLocks noGrp="1"/>
          </p:cNvSpPr>
          <p:nvPr>
            <p:ph idx="1"/>
          </p:nvPr>
        </p:nvSpPr>
        <p:spPr>
          <a:xfrm>
            <a:off x="304800" y="639762"/>
            <a:ext cx="8610600" cy="5837238"/>
          </a:xfrm>
        </p:spPr>
        <p:txBody>
          <a:bodyPr>
            <a:noAutofit/>
          </a:bodyPr>
          <a:lstStyle/>
          <a:p>
            <a:pPr marL="0" indent="0" algn="just">
              <a:lnSpc>
                <a:spcPct val="150000"/>
              </a:lnSpc>
              <a:buNone/>
            </a:pPr>
            <a:r>
              <a:rPr lang="en-IN" sz="1800" dirty="0" smtClean="0"/>
              <a:t>If </a:t>
            </a:r>
            <a:r>
              <a:rPr lang="en-IN" sz="1800" dirty="0"/>
              <a:t>an </a:t>
            </a:r>
            <a:r>
              <a:rPr lang="en-IN" sz="1800" b="1" dirty="0"/>
              <a:t>ordinary dc series motor is fed from an ac supply</a:t>
            </a:r>
            <a:r>
              <a:rPr lang="en-IN" sz="1800" dirty="0"/>
              <a:t>, it would operate as ac series motor but not very satisfactorily owing to the following </a:t>
            </a:r>
            <a:r>
              <a:rPr lang="en-IN" sz="1800" dirty="0" smtClean="0"/>
              <a:t>reasons:</a:t>
            </a:r>
          </a:p>
          <a:p>
            <a:pPr algn="just">
              <a:lnSpc>
                <a:spcPct val="150000"/>
              </a:lnSpc>
            </a:pPr>
            <a:r>
              <a:rPr lang="en-IN" sz="1800" dirty="0" smtClean="0"/>
              <a:t>Since </a:t>
            </a:r>
            <a:r>
              <a:rPr lang="en-IN" sz="1800" dirty="0"/>
              <a:t>the </a:t>
            </a:r>
            <a:r>
              <a:rPr lang="en-IN" sz="1800" b="1" dirty="0"/>
              <a:t>field and armature currents both reverse every half cycle</a:t>
            </a:r>
            <a:r>
              <a:rPr lang="en-IN" sz="1800" dirty="0"/>
              <a:t>, the </a:t>
            </a:r>
            <a:r>
              <a:rPr lang="en-IN" sz="1800" b="1" dirty="0"/>
              <a:t>torque</a:t>
            </a:r>
            <a:r>
              <a:rPr lang="en-IN" sz="1800" dirty="0"/>
              <a:t> would be exerted at a </a:t>
            </a:r>
            <a:r>
              <a:rPr lang="en-IN" sz="1800" b="1" dirty="0"/>
              <a:t>double frequency in one direction</a:t>
            </a:r>
            <a:r>
              <a:rPr lang="en-IN" sz="1800" dirty="0"/>
              <a:t>.</a:t>
            </a:r>
          </a:p>
          <a:p>
            <a:pPr algn="just">
              <a:lnSpc>
                <a:spcPct val="150000"/>
              </a:lnSpc>
            </a:pPr>
            <a:r>
              <a:rPr lang="en-IN" sz="1800" dirty="0"/>
              <a:t>The alternating flux set up by the field winding due to alternating current causes </a:t>
            </a:r>
            <a:r>
              <a:rPr lang="en-IN" sz="1800" b="1" dirty="0"/>
              <a:t>excessive eddy current losses in fixed core and yokes</a:t>
            </a:r>
            <a:r>
              <a:rPr lang="en-IN" sz="1800" dirty="0"/>
              <a:t>, thereby increasing the motor temperature and decreasing the operating efficiency.</a:t>
            </a:r>
          </a:p>
          <a:p>
            <a:pPr algn="just">
              <a:lnSpc>
                <a:spcPct val="150000"/>
              </a:lnSpc>
            </a:pPr>
            <a:r>
              <a:rPr lang="en-IN" sz="1800" dirty="0"/>
              <a:t>The inductance of field and armature winding </a:t>
            </a:r>
            <a:r>
              <a:rPr lang="en-IN" sz="1800" b="1" dirty="0"/>
              <a:t>decreases the power factor </a:t>
            </a:r>
            <a:r>
              <a:rPr lang="en-IN" sz="1800" dirty="0"/>
              <a:t>and causes some abnormal voltage drops which in turn affects the performance of the motor.</a:t>
            </a:r>
          </a:p>
          <a:p>
            <a:pPr algn="just">
              <a:lnSpc>
                <a:spcPct val="150000"/>
              </a:lnSpc>
            </a:pPr>
            <a:r>
              <a:rPr lang="en-IN" sz="1800" dirty="0"/>
              <a:t>There will be </a:t>
            </a:r>
            <a:r>
              <a:rPr lang="en-IN" sz="1800" b="1" dirty="0"/>
              <a:t>heavy sparking at the brushes undergoing commutation</a:t>
            </a:r>
            <a:r>
              <a:rPr lang="en-IN" sz="1800" dirty="0"/>
              <a:t>.</a:t>
            </a:r>
          </a:p>
          <a:p>
            <a:pPr algn="just">
              <a:lnSpc>
                <a:spcPct val="150000"/>
              </a:lnSpc>
            </a:pPr>
            <a:r>
              <a:rPr lang="en-IN" sz="1800" dirty="0" smtClean="0"/>
              <a:t>In </a:t>
            </a:r>
            <a:r>
              <a:rPr lang="en-IN" sz="1800" dirty="0"/>
              <a:t>order to </a:t>
            </a:r>
            <a:r>
              <a:rPr lang="en-IN" sz="1800" b="1" dirty="0"/>
              <a:t>reduce the reactance </a:t>
            </a:r>
            <a:r>
              <a:rPr lang="en-IN" sz="1800" dirty="0"/>
              <a:t>of the series field, </a:t>
            </a:r>
            <a:r>
              <a:rPr lang="en-IN" sz="1800" b="1" dirty="0"/>
              <a:t>ac series motors are built </a:t>
            </a:r>
            <a:r>
              <a:rPr lang="en-IN" sz="1800" dirty="0"/>
              <a:t>with as </a:t>
            </a:r>
            <a:r>
              <a:rPr lang="en-IN" sz="1800" b="1" dirty="0"/>
              <a:t>few turns as possible</a:t>
            </a:r>
            <a:r>
              <a:rPr lang="en-IN" sz="1800" dirty="0" smtClean="0"/>
              <a:t>.</a:t>
            </a:r>
            <a:endParaRPr lang="en-IN" sz="1800" dirty="0"/>
          </a:p>
        </p:txBody>
      </p:sp>
    </p:spTree>
    <p:extLst>
      <p:ext uri="{BB962C8B-B14F-4D97-AF65-F5344CB8AC3E}">
        <p14:creationId xmlns:p14="http://schemas.microsoft.com/office/powerpoint/2010/main" val="16077555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2"/>
          </a:xfrm>
        </p:spPr>
        <p:txBody>
          <a:bodyPr>
            <a:normAutofit fontScale="90000"/>
          </a:bodyPr>
          <a:lstStyle/>
          <a:p>
            <a:r>
              <a:rPr lang="en-US" sz="3600" b="1" dirty="0" smtClean="0">
                <a:solidFill>
                  <a:srgbClr val="FF0000"/>
                </a:solidFill>
              </a:rPr>
              <a:t>Single Phase A.C. Series Motor</a:t>
            </a:r>
            <a:endParaRPr lang="en-US" sz="3600" dirty="0">
              <a:solidFill>
                <a:srgbClr val="FF0000"/>
              </a:solidFill>
            </a:endParaRPr>
          </a:p>
        </p:txBody>
      </p:sp>
      <p:sp>
        <p:nvSpPr>
          <p:cNvPr id="3" name="Content Placeholder 2"/>
          <p:cNvSpPr>
            <a:spLocks noGrp="1"/>
          </p:cNvSpPr>
          <p:nvPr>
            <p:ph idx="1"/>
          </p:nvPr>
        </p:nvSpPr>
        <p:spPr>
          <a:xfrm>
            <a:off x="304800" y="639762"/>
            <a:ext cx="8610600" cy="6218238"/>
          </a:xfrm>
        </p:spPr>
        <p:txBody>
          <a:bodyPr>
            <a:noAutofit/>
          </a:bodyPr>
          <a:lstStyle/>
          <a:p>
            <a:pPr algn="just">
              <a:lnSpc>
                <a:spcPct val="150000"/>
              </a:lnSpc>
            </a:pPr>
            <a:r>
              <a:rPr lang="en-IN" sz="1800" dirty="0"/>
              <a:t>Reduction in the number of turns on the field winding results in the reduction of flux per pole leading to an increase in the speed for a given current and therefore there would be a reduction in the load torque available for a given current. Hence to develop the required load torque, the number of armature conductor have to be increased proportionately.</a:t>
            </a:r>
          </a:p>
          <a:p>
            <a:pPr algn="just">
              <a:lnSpc>
                <a:spcPct val="150000"/>
              </a:lnSpc>
            </a:pPr>
            <a:r>
              <a:rPr lang="en-IN" sz="1800" dirty="0"/>
              <a:t>The increase in armature conductors would increase inductive reactance of the armature which can be neutralized by </a:t>
            </a:r>
            <a:r>
              <a:rPr lang="en-IN" sz="1800" b="1" dirty="0"/>
              <a:t>providing the compensating winding </a:t>
            </a:r>
            <a:r>
              <a:rPr lang="en-IN" sz="1800" dirty="0"/>
              <a:t>(compensating winding neutralizes completely the armature MMF).</a:t>
            </a:r>
          </a:p>
          <a:p>
            <a:pPr algn="just">
              <a:lnSpc>
                <a:spcPct val="150000"/>
              </a:lnSpc>
            </a:pPr>
            <a:r>
              <a:rPr lang="en-IN" sz="1800" dirty="0"/>
              <a:t>The </a:t>
            </a:r>
            <a:r>
              <a:rPr lang="en-IN" sz="1800" b="1" dirty="0"/>
              <a:t>air gap is made very small </a:t>
            </a:r>
            <a:r>
              <a:rPr lang="en-IN" sz="1800" dirty="0"/>
              <a:t>because of a very weak field which is necessary to obtain </a:t>
            </a:r>
            <a:r>
              <a:rPr lang="en-IN" sz="1800" b="1" dirty="0"/>
              <a:t>a high power factor</a:t>
            </a:r>
            <a:r>
              <a:rPr lang="en-IN" sz="1800" dirty="0"/>
              <a:t>.</a:t>
            </a:r>
          </a:p>
          <a:p>
            <a:pPr algn="just">
              <a:lnSpc>
                <a:spcPct val="150000"/>
              </a:lnSpc>
            </a:pPr>
            <a:r>
              <a:rPr lang="en-IN" sz="1800" dirty="0"/>
              <a:t>The </a:t>
            </a:r>
            <a:r>
              <a:rPr lang="en-IN" sz="1800" b="1" dirty="0"/>
              <a:t>yoke and field of the motor are laminated </a:t>
            </a:r>
            <a:r>
              <a:rPr lang="en-IN" sz="1800" dirty="0"/>
              <a:t>in order to </a:t>
            </a:r>
            <a:r>
              <a:rPr lang="en-IN" sz="1800" b="1" dirty="0"/>
              <a:t>reduce eddy current losses</a:t>
            </a:r>
            <a:r>
              <a:rPr lang="en-IN" sz="1800" dirty="0"/>
              <a:t>.</a:t>
            </a:r>
          </a:p>
          <a:p>
            <a:pPr algn="just">
              <a:lnSpc>
                <a:spcPct val="150000"/>
              </a:lnSpc>
            </a:pPr>
            <a:r>
              <a:rPr lang="en-IN" sz="1800" dirty="0"/>
              <a:t>To reduce sparking, brush width is decreased.</a:t>
            </a:r>
          </a:p>
          <a:p>
            <a:pPr algn="just">
              <a:lnSpc>
                <a:spcPct val="150000"/>
              </a:lnSpc>
            </a:pPr>
            <a:r>
              <a:rPr lang="en-IN" sz="1800" dirty="0"/>
              <a:t>Series inductive reactance is directly proportional to the frequency, so ac series motor characteristics are </a:t>
            </a:r>
            <a:r>
              <a:rPr lang="en-IN" sz="1800" b="1" dirty="0"/>
              <a:t>better at low frequencies</a:t>
            </a:r>
            <a:r>
              <a:rPr lang="en-IN" sz="1800" dirty="0"/>
              <a:t>.</a:t>
            </a:r>
          </a:p>
        </p:txBody>
      </p:sp>
    </p:spTree>
    <p:extLst>
      <p:ext uri="{BB962C8B-B14F-4D97-AF65-F5344CB8AC3E}">
        <p14:creationId xmlns:p14="http://schemas.microsoft.com/office/powerpoint/2010/main" val="35303756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2"/>
          </a:xfrm>
        </p:spPr>
        <p:txBody>
          <a:bodyPr>
            <a:normAutofit fontScale="90000"/>
          </a:bodyPr>
          <a:lstStyle/>
          <a:p>
            <a:r>
              <a:rPr lang="en-US" sz="3600" b="1" dirty="0" smtClean="0">
                <a:solidFill>
                  <a:srgbClr val="FF0000"/>
                </a:solidFill>
              </a:rPr>
              <a:t>Single Phase A.C. Series Motor</a:t>
            </a:r>
            <a:endParaRPr lang="en-US" sz="3600"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671717"/>
            <a:ext cx="6172200" cy="290957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733800"/>
            <a:ext cx="4681509" cy="2743200"/>
          </a:xfrm>
          <a:prstGeom prst="rect">
            <a:avLst/>
          </a:prstGeom>
        </p:spPr>
      </p:pic>
    </p:spTree>
    <p:extLst>
      <p:ext uri="{BB962C8B-B14F-4D97-AF65-F5344CB8AC3E}">
        <p14:creationId xmlns:p14="http://schemas.microsoft.com/office/powerpoint/2010/main" val="29106573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2"/>
          </a:xfrm>
        </p:spPr>
        <p:txBody>
          <a:bodyPr>
            <a:normAutofit fontScale="90000"/>
          </a:bodyPr>
          <a:lstStyle/>
          <a:p>
            <a:r>
              <a:rPr lang="en-US" sz="3600" b="1" dirty="0" smtClean="0">
                <a:solidFill>
                  <a:srgbClr val="FF0000"/>
                </a:solidFill>
              </a:rPr>
              <a:t>Single Phase A.C. Series Motor</a:t>
            </a:r>
            <a:endParaRPr lang="en-US" sz="3600" dirty="0">
              <a:solidFill>
                <a:srgbClr val="FF0000"/>
              </a:solidFill>
            </a:endParaRPr>
          </a:p>
        </p:txBody>
      </p:sp>
      <p:sp>
        <p:nvSpPr>
          <p:cNvPr id="3" name="Content Placeholder 2"/>
          <p:cNvSpPr>
            <a:spLocks noGrp="1"/>
          </p:cNvSpPr>
          <p:nvPr>
            <p:ph idx="1"/>
          </p:nvPr>
        </p:nvSpPr>
        <p:spPr>
          <a:xfrm>
            <a:off x="304800" y="639762"/>
            <a:ext cx="8610600" cy="6218238"/>
          </a:xfrm>
        </p:spPr>
        <p:txBody>
          <a:bodyPr>
            <a:noAutofit/>
          </a:bodyPr>
          <a:lstStyle/>
          <a:p>
            <a:pPr marL="0" indent="0" algn="just">
              <a:lnSpc>
                <a:spcPct val="150000"/>
              </a:lnSpc>
              <a:buNone/>
            </a:pPr>
            <a:r>
              <a:rPr lang="en-IN" sz="1800" b="1" dirty="0"/>
              <a:t>Applications of Single Phase AC Series Motor :</a:t>
            </a:r>
          </a:p>
          <a:p>
            <a:pPr algn="just">
              <a:lnSpc>
                <a:spcPct val="150000"/>
              </a:lnSpc>
            </a:pPr>
            <a:r>
              <a:rPr lang="en-IN" sz="1800" dirty="0"/>
              <a:t>The operating characteristics of an ac series motor are similar to a series motor. In which </a:t>
            </a:r>
            <a:r>
              <a:rPr lang="en-IN" sz="1800" b="1" dirty="0"/>
              <a:t>speed is inversely proportional to the armature current </a:t>
            </a:r>
            <a:r>
              <a:rPr lang="en-IN" sz="1800" dirty="0"/>
              <a:t>and the </a:t>
            </a:r>
            <a:r>
              <a:rPr lang="en-IN" sz="1800" b="1" dirty="0"/>
              <a:t>torque produced will be equal to the square of the armature current</a:t>
            </a:r>
            <a:r>
              <a:rPr lang="en-IN" sz="1800" dirty="0"/>
              <a:t>.</a:t>
            </a:r>
          </a:p>
          <a:p>
            <a:pPr algn="just">
              <a:lnSpc>
                <a:spcPct val="150000"/>
              </a:lnSpc>
            </a:pPr>
            <a:r>
              <a:rPr lang="en-IN" sz="1800" dirty="0"/>
              <a:t>In a </a:t>
            </a:r>
            <a:r>
              <a:rPr lang="en-IN" sz="1800" b="1" dirty="0"/>
              <a:t>traction system, an </a:t>
            </a:r>
            <a:r>
              <a:rPr lang="en-IN" sz="1800" b="1" dirty="0" smtClean="0"/>
              <a:t>AC </a:t>
            </a:r>
            <a:r>
              <a:rPr lang="en-IN" sz="1800" b="1" dirty="0"/>
              <a:t>series motor of several hundred KW </a:t>
            </a:r>
            <a:r>
              <a:rPr lang="en-IN" sz="1800" dirty="0"/>
              <a:t>is usually employed. </a:t>
            </a:r>
            <a:endParaRPr lang="en-IN" sz="1800" dirty="0" smtClean="0"/>
          </a:p>
          <a:p>
            <a:pPr algn="just">
              <a:lnSpc>
                <a:spcPct val="150000"/>
              </a:lnSpc>
            </a:pPr>
            <a:r>
              <a:rPr lang="en-IN" sz="1800" dirty="0" smtClean="0"/>
              <a:t>Due </a:t>
            </a:r>
            <a:r>
              <a:rPr lang="en-IN" sz="1800" dirty="0"/>
              <a:t>to poor power factor at starting, </a:t>
            </a:r>
            <a:r>
              <a:rPr lang="en-IN" sz="1800" b="1" dirty="0" smtClean="0"/>
              <a:t>AC </a:t>
            </a:r>
            <a:r>
              <a:rPr lang="en-IN" sz="1800" b="1" dirty="0"/>
              <a:t>series motor has low starting torque compared to </a:t>
            </a:r>
            <a:r>
              <a:rPr lang="en-IN" sz="1800" b="1" dirty="0" smtClean="0"/>
              <a:t>DC </a:t>
            </a:r>
            <a:r>
              <a:rPr lang="en-IN" sz="1800" b="1" dirty="0"/>
              <a:t>motor</a:t>
            </a:r>
            <a:r>
              <a:rPr lang="en-IN" sz="1800" dirty="0"/>
              <a:t>. </a:t>
            </a:r>
            <a:endParaRPr lang="en-IN" sz="1800" dirty="0" smtClean="0"/>
          </a:p>
          <a:p>
            <a:pPr algn="just">
              <a:lnSpc>
                <a:spcPct val="150000"/>
              </a:lnSpc>
            </a:pPr>
            <a:r>
              <a:rPr lang="en-IN" sz="1800" dirty="0" smtClean="0"/>
              <a:t>So</a:t>
            </a:r>
            <a:r>
              <a:rPr lang="en-IN" sz="1800" dirty="0"/>
              <a:t>, they are </a:t>
            </a:r>
            <a:r>
              <a:rPr lang="en-IN" sz="1800" b="1" dirty="0"/>
              <a:t>not suitable for urban and suburban services </a:t>
            </a:r>
            <a:r>
              <a:rPr lang="en-IN" sz="1800" dirty="0"/>
              <a:t>where high starting torque is needed. So they can be employed for mainline traction service.</a:t>
            </a:r>
          </a:p>
        </p:txBody>
      </p:sp>
    </p:spTree>
    <p:extLst>
      <p:ext uri="{BB962C8B-B14F-4D97-AF65-F5344CB8AC3E}">
        <p14:creationId xmlns:p14="http://schemas.microsoft.com/office/powerpoint/2010/main" val="23373509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2"/>
          </a:xfrm>
        </p:spPr>
        <p:txBody>
          <a:bodyPr>
            <a:normAutofit fontScale="90000"/>
          </a:bodyPr>
          <a:lstStyle/>
          <a:p>
            <a:r>
              <a:rPr lang="en-US" sz="3600" b="1" dirty="0" smtClean="0">
                <a:solidFill>
                  <a:srgbClr val="FF0000"/>
                </a:solidFill>
              </a:rPr>
              <a:t>Three Phase A.C. </a:t>
            </a:r>
            <a:r>
              <a:rPr lang="en-US" sz="3600" b="1" dirty="0" smtClean="0">
                <a:solidFill>
                  <a:srgbClr val="FF0000"/>
                </a:solidFill>
              </a:rPr>
              <a:t>Induction </a:t>
            </a:r>
            <a:r>
              <a:rPr lang="en-US" sz="3600" b="1" dirty="0" smtClean="0">
                <a:solidFill>
                  <a:srgbClr val="FF0000"/>
                </a:solidFill>
              </a:rPr>
              <a:t>Motor</a:t>
            </a:r>
            <a:endParaRPr lang="en-US" sz="3600" dirty="0">
              <a:solidFill>
                <a:srgbClr val="FF0000"/>
              </a:solidFill>
            </a:endParaRPr>
          </a:p>
        </p:txBody>
      </p:sp>
      <p:sp>
        <p:nvSpPr>
          <p:cNvPr id="3" name="Content Placeholder 2"/>
          <p:cNvSpPr>
            <a:spLocks noGrp="1"/>
          </p:cNvSpPr>
          <p:nvPr>
            <p:ph idx="1"/>
          </p:nvPr>
        </p:nvSpPr>
        <p:spPr>
          <a:xfrm>
            <a:off x="304800" y="639762"/>
            <a:ext cx="8610600" cy="6218238"/>
          </a:xfrm>
        </p:spPr>
        <p:txBody>
          <a:bodyPr>
            <a:noAutofit/>
          </a:bodyPr>
          <a:lstStyle/>
          <a:p>
            <a:pPr algn="just">
              <a:lnSpc>
                <a:spcPct val="150000"/>
              </a:lnSpc>
            </a:pPr>
            <a:r>
              <a:rPr lang="en-IN" sz="1800" dirty="0"/>
              <a:t>Earlier three-phase induction motor was considered a constant speed machine. But with the advent of power electronics, many characteristics of a three-phase induction motor can be modified to suit the requirements of traction. </a:t>
            </a:r>
            <a:endParaRPr lang="en-IN" sz="1800" dirty="0" smtClean="0"/>
          </a:p>
          <a:p>
            <a:pPr algn="just">
              <a:lnSpc>
                <a:spcPct val="150000"/>
              </a:lnSpc>
            </a:pPr>
            <a:r>
              <a:rPr lang="en-IN" sz="1800" dirty="0" smtClean="0"/>
              <a:t>The </a:t>
            </a:r>
            <a:r>
              <a:rPr lang="en-IN" sz="1800" dirty="0"/>
              <a:t>factors governing the suitability of a three-phase induction motor for traction applications are given below.</a:t>
            </a:r>
          </a:p>
          <a:p>
            <a:pPr algn="just">
              <a:lnSpc>
                <a:spcPct val="150000"/>
              </a:lnSpc>
            </a:pPr>
            <a:r>
              <a:rPr lang="en-IN" sz="1800" dirty="0"/>
              <a:t>It has many advantages as simple, robust construction, trouble-free operation, less maintenance, and high voltage operation requiring reduced current and easy braking.</a:t>
            </a:r>
          </a:p>
          <a:p>
            <a:pPr algn="just">
              <a:lnSpc>
                <a:spcPct val="150000"/>
              </a:lnSpc>
            </a:pPr>
            <a:r>
              <a:rPr lang="en-IN" sz="1800" dirty="0"/>
              <a:t>With the development of power electronic inverter circuits, the variable output frequency can be obtained. This can be used to control the speed of a three-phase induction motor.</a:t>
            </a:r>
          </a:p>
          <a:p>
            <a:pPr algn="just">
              <a:lnSpc>
                <a:spcPct val="150000"/>
              </a:lnSpc>
            </a:pPr>
            <a:r>
              <a:rPr lang="en-IN" sz="1800" dirty="0"/>
              <a:t>With variable-frequency input to the induction motor, good efficiency and power factor can also be obtained by lowering the synchronous speed of the motor.</a:t>
            </a:r>
          </a:p>
          <a:p>
            <a:pPr algn="just">
              <a:lnSpc>
                <a:spcPct val="150000"/>
              </a:lnSpc>
            </a:pPr>
            <a:r>
              <a:rPr lang="en-IN" sz="1800" dirty="0"/>
              <a:t>Starting current of the motor can be decreased by starting the motor at a low frequency using semiconductor converters.</a:t>
            </a:r>
          </a:p>
        </p:txBody>
      </p:sp>
    </p:spTree>
    <p:extLst>
      <p:ext uri="{BB962C8B-B14F-4D97-AF65-F5344CB8AC3E}">
        <p14:creationId xmlns:p14="http://schemas.microsoft.com/office/powerpoint/2010/main" val="26753875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14444" t="27442" r="9445" b="20000"/>
          <a:stretch>
            <a:fillRect/>
          </a:stretch>
        </p:blipFill>
        <p:spPr bwMode="auto">
          <a:xfrm>
            <a:off x="838200" y="1371600"/>
            <a:ext cx="7848600" cy="4558651"/>
          </a:xfrm>
          <a:prstGeom prst="rect">
            <a:avLst/>
          </a:prstGeom>
          <a:noFill/>
          <a:ln w="9525">
            <a:noFill/>
            <a:miter lim="800000"/>
            <a:headEnd/>
            <a:tailEnd/>
          </a:ln>
          <a:effectLst/>
        </p:spPr>
      </p:pic>
      <p:sp>
        <p:nvSpPr>
          <p:cNvPr id="3" name="TextBox 2"/>
          <p:cNvSpPr txBox="1"/>
          <p:nvPr/>
        </p:nvSpPr>
        <p:spPr>
          <a:xfrm>
            <a:off x="2057400" y="457200"/>
            <a:ext cx="3479029" cy="369332"/>
          </a:xfrm>
          <a:prstGeom prst="rect">
            <a:avLst/>
          </a:prstGeom>
          <a:noFill/>
        </p:spPr>
        <p:txBody>
          <a:bodyPr wrap="none" rtlCol="0">
            <a:spAutoFit/>
          </a:bodyPr>
          <a:lstStyle/>
          <a:p>
            <a:r>
              <a:rPr lang="en-IN" dirty="0">
                <a:solidFill>
                  <a:srgbClr val="FF0000"/>
                </a:solidFill>
              </a:rPr>
              <a:t>WHY ELECTRIC TRACTION SYSTEM</a:t>
            </a:r>
            <a:r>
              <a:rPr lang="en-IN" dirty="0"/>
              <a: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78517"/>
            <a:ext cx="5038725" cy="24860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25" y="2948609"/>
            <a:ext cx="5257800" cy="3664305"/>
          </a:xfrm>
          <a:prstGeom prst="rect">
            <a:avLst/>
          </a:prstGeom>
        </p:spPr>
      </p:pic>
      <p:sp>
        <p:nvSpPr>
          <p:cNvPr id="4" name="TextBox 3"/>
          <p:cNvSpPr txBox="1"/>
          <p:nvPr/>
        </p:nvSpPr>
        <p:spPr>
          <a:xfrm>
            <a:off x="4098435" y="178517"/>
            <a:ext cx="3064365" cy="369332"/>
          </a:xfrm>
          <a:prstGeom prst="rect">
            <a:avLst/>
          </a:prstGeom>
          <a:noFill/>
        </p:spPr>
        <p:txBody>
          <a:bodyPr wrap="none" rtlCol="0">
            <a:spAutoFit/>
          </a:bodyPr>
          <a:lstStyle/>
          <a:p>
            <a:r>
              <a:rPr lang="en-IN" b="1" u="sng" dirty="0" smtClean="0">
                <a:solidFill>
                  <a:srgbClr val="FF0000"/>
                </a:solidFill>
              </a:rPr>
              <a:t>Squirrel Cage Induction Motor</a:t>
            </a:r>
            <a:endParaRPr lang="en-IN" b="1" u="sng" dirty="0">
              <a:solidFill>
                <a:srgbClr val="FF0000"/>
              </a:solidFill>
            </a:endParaRPr>
          </a:p>
        </p:txBody>
      </p:sp>
      <p:sp>
        <p:nvSpPr>
          <p:cNvPr id="6" name="TextBox 5"/>
          <p:cNvSpPr txBox="1"/>
          <p:nvPr/>
        </p:nvSpPr>
        <p:spPr>
          <a:xfrm>
            <a:off x="5486400" y="2566987"/>
            <a:ext cx="2625399" cy="369332"/>
          </a:xfrm>
          <a:prstGeom prst="rect">
            <a:avLst/>
          </a:prstGeom>
          <a:noFill/>
        </p:spPr>
        <p:txBody>
          <a:bodyPr wrap="none" rtlCol="0">
            <a:spAutoFit/>
          </a:bodyPr>
          <a:lstStyle/>
          <a:p>
            <a:r>
              <a:rPr lang="en-IN" b="1" u="sng" dirty="0" smtClean="0">
                <a:solidFill>
                  <a:srgbClr val="FF0000"/>
                </a:solidFill>
              </a:rPr>
              <a:t>Slip Ring Induction Motor</a:t>
            </a:r>
            <a:endParaRPr lang="en-IN" b="1" u="sng" dirty="0">
              <a:solidFill>
                <a:srgbClr val="FF0000"/>
              </a:solidFill>
            </a:endParaRPr>
          </a:p>
        </p:txBody>
      </p:sp>
      <mc:AlternateContent xmlns:mc="http://schemas.openxmlformats.org/markup-compatibility/2006">
        <mc:Choice xmlns:a14="http://schemas.microsoft.com/office/drawing/2010/main" Requires="a14">
          <p:sp>
            <p:nvSpPr>
              <p:cNvPr id="5" name="TextBox 4"/>
              <p:cNvSpPr txBox="1"/>
              <p:nvPr/>
            </p:nvSpPr>
            <p:spPr>
              <a:xfrm>
                <a:off x="6193645" y="3429000"/>
                <a:ext cx="1918154" cy="732380"/>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IN" b="1" i="1" smtClean="0">
                          <a:latin typeface="Cambria Math" panose="02040503050406030204" pitchFamily="18" charset="0"/>
                        </a:rPr>
                        <m:t>𝑻</m:t>
                      </m:r>
                      <m:r>
                        <a:rPr lang="en-IN" b="1" i="1" smtClean="0">
                          <a:latin typeface="Cambria Math" panose="02040503050406030204" pitchFamily="18" charset="0"/>
                        </a:rPr>
                        <m:t>=</m:t>
                      </m:r>
                      <m:f>
                        <m:fPr>
                          <m:ctrlPr>
                            <a:rPr lang="en-IN" b="1" i="1" smtClean="0">
                              <a:latin typeface="Cambria Math" panose="02040503050406030204" pitchFamily="18" charset="0"/>
                            </a:rPr>
                          </m:ctrlPr>
                        </m:fPr>
                        <m:num>
                          <m:r>
                            <a:rPr lang="en-IN" b="1" i="1" smtClean="0">
                              <a:latin typeface="Cambria Math" panose="02040503050406030204" pitchFamily="18" charset="0"/>
                            </a:rPr>
                            <m:t>𝒌𝒔</m:t>
                          </m:r>
                          <m:sSup>
                            <m:sSupPr>
                              <m:ctrlPr>
                                <a:rPr lang="en-IN" b="1" i="1" smtClean="0">
                                  <a:latin typeface="Cambria Math" panose="02040503050406030204" pitchFamily="18" charset="0"/>
                                </a:rPr>
                              </m:ctrlPr>
                            </m:sSupPr>
                            <m:e>
                              <m:r>
                                <a:rPr lang="en-IN" b="1" i="1" smtClean="0">
                                  <a:latin typeface="Cambria Math" panose="02040503050406030204" pitchFamily="18" charset="0"/>
                                </a:rPr>
                                <m:t>𝑽</m:t>
                              </m:r>
                            </m:e>
                            <m:sup>
                              <m:r>
                                <a:rPr lang="en-IN" b="1" i="1" smtClean="0">
                                  <a:latin typeface="Cambria Math" panose="02040503050406030204" pitchFamily="18" charset="0"/>
                                </a:rPr>
                                <m:t>𝟐</m:t>
                              </m:r>
                            </m:sup>
                          </m:sSup>
                          <m:sSub>
                            <m:sSubPr>
                              <m:ctrlPr>
                                <a:rPr lang="en-IN" b="1" i="1" smtClean="0">
                                  <a:latin typeface="Cambria Math" panose="02040503050406030204" pitchFamily="18" charset="0"/>
                                </a:rPr>
                              </m:ctrlPr>
                            </m:sSubPr>
                            <m:e>
                              <m:r>
                                <a:rPr lang="en-IN" b="1" i="1" smtClean="0">
                                  <a:latin typeface="Cambria Math" panose="02040503050406030204" pitchFamily="18" charset="0"/>
                                </a:rPr>
                                <m:t>𝑹</m:t>
                              </m:r>
                            </m:e>
                            <m:sub>
                              <m:r>
                                <a:rPr lang="en-IN" b="1" i="1" smtClean="0">
                                  <a:latin typeface="Cambria Math" panose="02040503050406030204" pitchFamily="18" charset="0"/>
                                </a:rPr>
                                <m:t>𝟐</m:t>
                              </m:r>
                            </m:sub>
                          </m:sSub>
                        </m:num>
                        <m:den>
                          <m:sSubSup>
                            <m:sSubSupPr>
                              <m:ctrlPr>
                                <a:rPr lang="en-IN" b="1" i="1" smtClean="0">
                                  <a:latin typeface="Cambria Math" panose="02040503050406030204" pitchFamily="18" charset="0"/>
                                </a:rPr>
                              </m:ctrlPr>
                            </m:sSubSupPr>
                            <m:e>
                              <m:r>
                                <a:rPr lang="en-IN" b="1" i="1" smtClean="0">
                                  <a:latin typeface="Cambria Math" panose="02040503050406030204" pitchFamily="18" charset="0"/>
                                </a:rPr>
                                <m:t>𝑹</m:t>
                              </m:r>
                            </m:e>
                            <m:sub>
                              <m:r>
                                <a:rPr lang="en-IN" b="1" i="1" smtClean="0">
                                  <a:latin typeface="Cambria Math" panose="02040503050406030204" pitchFamily="18" charset="0"/>
                                </a:rPr>
                                <m:t>𝟐</m:t>
                              </m:r>
                            </m:sub>
                            <m:sup>
                              <m:r>
                                <a:rPr lang="en-IN" b="1" i="1" smtClean="0">
                                  <a:latin typeface="Cambria Math" panose="02040503050406030204" pitchFamily="18" charset="0"/>
                                </a:rPr>
                                <m:t>𝟐</m:t>
                              </m:r>
                            </m:sup>
                          </m:sSubSup>
                          <m:r>
                            <a:rPr lang="en-IN" b="1" i="1" smtClean="0">
                              <a:latin typeface="Cambria Math" panose="02040503050406030204" pitchFamily="18" charset="0"/>
                            </a:rPr>
                            <m:t>+</m:t>
                          </m:r>
                          <m:sSup>
                            <m:sSupPr>
                              <m:ctrlPr>
                                <a:rPr lang="en-IN" b="1" i="1" smtClean="0">
                                  <a:latin typeface="Cambria Math" panose="02040503050406030204" pitchFamily="18" charset="0"/>
                                </a:rPr>
                              </m:ctrlPr>
                            </m:sSupPr>
                            <m:e>
                              <m:d>
                                <m:dPr>
                                  <m:ctrlPr>
                                    <a:rPr lang="en-IN" b="1" i="1" smtClean="0">
                                      <a:latin typeface="Cambria Math" panose="02040503050406030204" pitchFamily="18" charset="0"/>
                                    </a:rPr>
                                  </m:ctrlPr>
                                </m:dPr>
                                <m:e>
                                  <m:r>
                                    <a:rPr lang="en-IN" b="1" i="1" smtClean="0">
                                      <a:latin typeface="Cambria Math" panose="02040503050406030204" pitchFamily="18" charset="0"/>
                                    </a:rPr>
                                    <m:t>𝒔</m:t>
                                  </m:r>
                                  <m:sSub>
                                    <m:sSubPr>
                                      <m:ctrlPr>
                                        <a:rPr lang="en-IN" b="1" i="1" smtClean="0">
                                          <a:latin typeface="Cambria Math" panose="02040503050406030204" pitchFamily="18" charset="0"/>
                                        </a:rPr>
                                      </m:ctrlPr>
                                    </m:sSubPr>
                                    <m:e>
                                      <m:r>
                                        <a:rPr lang="en-IN" b="1" i="1" smtClean="0">
                                          <a:latin typeface="Cambria Math" panose="02040503050406030204" pitchFamily="18" charset="0"/>
                                        </a:rPr>
                                        <m:t>𝑿</m:t>
                                      </m:r>
                                    </m:e>
                                    <m:sub>
                                      <m:r>
                                        <a:rPr lang="en-IN" b="1" i="1" smtClean="0">
                                          <a:latin typeface="Cambria Math" panose="02040503050406030204" pitchFamily="18" charset="0"/>
                                        </a:rPr>
                                        <m:t>𝟐</m:t>
                                      </m:r>
                                    </m:sub>
                                  </m:sSub>
                                </m:e>
                              </m:d>
                            </m:e>
                            <m:sup>
                              <m:r>
                                <a:rPr lang="en-IN" b="1" i="1" smtClean="0">
                                  <a:latin typeface="Cambria Math" panose="02040503050406030204" pitchFamily="18" charset="0"/>
                                </a:rPr>
                                <m:t>𝟐</m:t>
                              </m:r>
                            </m:sup>
                          </m:sSup>
                        </m:den>
                      </m:f>
                    </m:oMath>
                  </m:oMathPara>
                </a14:m>
                <a:endParaRPr lang="en-IN" b="1" dirty="0"/>
              </a:p>
            </p:txBody>
          </p:sp>
        </mc:Choice>
        <mc:Fallback>
          <p:sp>
            <p:nvSpPr>
              <p:cNvPr id="5" name="TextBox 4"/>
              <p:cNvSpPr txBox="1">
                <a:spLocks noRot="1" noChangeAspect="1" noMove="1" noResize="1" noEditPoints="1" noAdjustHandles="1" noChangeArrowheads="1" noChangeShapeType="1" noTextEdit="1"/>
              </p:cNvSpPr>
              <p:nvPr/>
            </p:nvSpPr>
            <p:spPr>
              <a:xfrm>
                <a:off x="6193645" y="3429000"/>
                <a:ext cx="1918154" cy="732380"/>
              </a:xfrm>
              <a:prstGeom prst="rect">
                <a:avLst/>
              </a:prstGeom>
              <a:blipFill>
                <a:blip r:embed="rId4"/>
                <a:stretch>
                  <a:fillRect/>
                </a:stretch>
              </a:blipFill>
            </p:spPr>
            <p:txBody>
              <a:bodyPr/>
              <a:lstStyle/>
              <a:p>
                <a:r>
                  <a:rPr lang="en-IN">
                    <a:noFill/>
                  </a:rPr>
                  <a:t> </a:t>
                </a:r>
              </a:p>
            </p:txBody>
          </p:sp>
        </mc:Fallback>
      </mc:AlternateContent>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85800"/>
            <a:ext cx="7391400" cy="4619625"/>
          </a:xfrm>
          <a:prstGeom prst="rect">
            <a:avLst/>
          </a:prstGeom>
        </p:spPr>
      </p:pic>
      <p:sp>
        <p:nvSpPr>
          <p:cNvPr id="8" name="TextBox 7"/>
          <p:cNvSpPr txBox="1"/>
          <p:nvPr/>
        </p:nvSpPr>
        <p:spPr>
          <a:xfrm>
            <a:off x="1634894" y="5638800"/>
            <a:ext cx="6090578" cy="369332"/>
          </a:xfrm>
          <a:prstGeom prst="rect">
            <a:avLst/>
          </a:prstGeom>
          <a:noFill/>
        </p:spPr>
        <p:txBody>
          <a:bodyPr wrap="none" rtlCol="0">
            <a:spAutoFit/>
          </a:bodyPr>
          <a:lstStyle/>
          <a:p>
            <a:r>
              <a:rPr lang="en-IN" b="1" dirty="0" smtClean="0"/>
              <a:t>Torque-Speed Characteristics of Three Phase Induction Motor </a:t>
            </a:r>
            <a:endParaRPr lang="en-IN" b="1" dirty="0"/>
          </a:p>
        </p:txBody>
      </p:sp>
    </p:spTree>
    <p:extLst>
      <p:ext uri="{BB962C8B-B14F-4D97-AF65-F5344CB8AC3E}">
        <p14:creationId xmlns:p14="http://schemas.microsoft.com/office/powerpoint/2010/main" val="12316917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2"/>
          </a:xfrm>
        </p:spPr>
        <p:txBody>
          <a:bodyPr>
            <a:normAutofit fontScale="90000"/>
          </a:bodyPr>
          <a:lstStyle/>
          <a:p>
            <a:r>
              <a:rPr lang="en-US" sz="3600" b="1" dirty="0" smtClean="0">
                <a:solidFill>
                  <a:srgbClr val="FF0000"/>
                </a:solidFill>
              </a:rPr>
              <a:t>Three Phase A.C. </a:t>
            </a:r>
            <a:r>
              <a:rPr lang="en-US" sz="3600" b="1" dirty="0" smtClean="0">
                <a:solidFill>
                  <a:srgbClr val="FF0000"/>
                </a:solidFill>
              </a:rPr>
              <a:t>Induction </a:t>
            </a:r>
            <a:r>
              <a:rPr lang="en-US" sz="3600" b="1" dirty="0" smtClean="0">
                <a:solidFill>
                  <a:srgbClr val="FF0000"/>
                </a:solidFill>
              </a:rPr>
              <a:t>Motor</a:t>
            </a:r>
            <a:endParaRPr lang="en-US" sz="3600" dirty="0">
              <a:solidFill>
                <a:srgbClr val="FF0000"/>
              </a:solidFill>
            </a:endParaRPr>
          </a:p>
        </p:txBody>
      </p:sp>
      <p:sp>
        <p:nvSpPr>
          <p:cNvPr id="3" name="Content Placeholder 2"/>
          <p:cNvSpPr>
            <a:spLocks noGrp="1"/>
          </p:cNvSpPr>
          <p:nvPr>
            <p:ph idx="1"/>
          </p:nvPr>
        </p:nvSpPr>
        <p:spPr>
          <a:xfrm>
            <a:off x="304800" y="639762"/>
            <a:ext cx="8610600" cy="3932238"/>
          </a:xfrm>
        </p:spPr>
        <p:txBody>
          <a:bodyPr>
            <a:noAutofit/>
          </a:bodyPr>
          <a:lstStyle/>
          <a:p>
            <a:pPr marL="0" indent="0" algn="just">
              <a:lnSpc>
                <a:spcPct val="150000"/>
              </a:lnSpc>
              <a:buNone/>
            </a:pPr>
            <a:r>
              <a:rPr lang="en-IN" sz="1800" b="1" dirty="0"/>
              <a:t>Applications of Three-Phase Induction Motor :</a:t>
            </a:r>
          </a:p>
          <a:p>
            <a:pPr algn="just">
              <a:lnSpc>
                <a:spcPct val="150000"/>
              </a:lnSpc>
            </a:pPr>
            <a:r>
              <a:rPr lang="en-IN" sz="1800" dirty="0"/>
              <a:t>The traction systems employing three-phase induction motors consist of two overhead conductors for two phases and a track rail for the third phase. This makes the overhead structure complicated and may also lead to electric shock if any person gets in contact with the third rail.</a:t>
            </a:r>
          </a:p>
          <a:p>
            <a:pPr algn="just">
              <a:lnSpc>
                <a:spcPct val="150000"/>
              </a:lnSpc>
            </a:pPr>
            <a:r>
              <a:rPr lang="en-IN" sz="1800" dirty="0"/>
              <a:t>This can be overcome by using the </a:t>
            </a:r>
            <a:r>
              <a:rPr lang="en-IN" sz="1800" dirty="0" err="1"/>
              <a:t>Kando</a:t>
            </a:r>
            <a:r>
              <a:rPr lang="en-IN" sz="1800" dirty="0"/>
              <a:t> system. In this system, a single-phase high voltage supply is given by a single overhead conductor. The locomotive has phase converters that will convert the single-phase to three-phase at the desired frequency and feed it to the three-phase induction motor.</a:t>
            </a:r>
          </a:p>
        </p:txBody>
      </p:sp>
    </p:spTree>
    <p:extLst>
      <p:ext uri="{BB962C8B-B14F-4D97-AF65-F5344CB8AC3E}">
        <p14:creationId xmlns:p14="http://schemas.microsoft.com/office/powerpoint/2010/main" val="23622078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66232129"/>
              </p:ext>
            </p:extLst>
          </p:nvPr>
        </p:nvGraphicFramePr>
        <p:xfrm>
          <a:off x="228601" y="879536"/>
          <a:ext cx="8458200" cy="5693693"/>
        </p:xfrm>
        <a:graphic>
          <a:graphicData uri="http://schemas.openxmlformats.org/drawingml/2006/table">
            <a:tbl>
              <a:tblPr/>
              <a:tblGrid>
                <a:gridCol w="1600199">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3429001">
                  <a:extLst>
                    <a:ext uri="{9D8B030D-6E8A-4147-A177-3AD203B41FA5}">
                      <a16:colId xmlns:a16="http://schemas.microsoft.com/office/drawing/2014/main" val="20002"/>
                    </a:ext>
                  </a:extLst>
                </a:gridCol>
              </a:tblGrid>
              <a:tr h="609600">
                <a:tc>
                  <a:txBody>
                    <a:bodyPr/>
                    <a:lstStyle/>
                    <a:p>
                      <a:pPr marL="67945" marR="48260" algn="ctr">
                        <a:lnSpc>
                          <a:spcPts val="1365"/>
                        </a:lnSpc>
                        <a:spcBef>
                          <a:spcPts val="0"/>
                        </a:spcBef>
                        <a:spcAft>
                          <a:spcPts val="0"/>
                        </a:spcAft>
                      </a:pPr>
                      <a:r>
                        <a:rPr lang="en-US" sz="1600" b="1" dirty="0">
                          <a:solidFill>
                            <a:srgbClr val="00B050"/>
                          </a:solidFill>
                          <a:latin typeface="Carlito"/>
                          <a:ea typeface="Carlito"/>
                          <a:cs typeface="Carlito"/>
                        </a:rPr>
                        <a:t>Factor</a:t>
                      </a:r>
                      <a:endParaRPr lang="en-US" sz="1400" dirty="0">
                        <a:solidFill>
                          <a:srgbClr val="00B050"/>
                        </a:solidFill>
                        <a:latin typeface="Carlito"/>
                        <a:ea typeface="Carlito"/>
                        <a:cs typeface="Carlito"/>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923290" indent="0" algn="ctr">
                        <a:lnSpc>
                          <a:spcPts val="1365"/>
                        </a:lnSpc>
                        <a:spcBef>
                          <a:spcPts val="0"/>
                        </a:spcBef>
                        <a:spcAft>
                          <a:spcPts val="0"/>
                        </a:spcAft>
                      </a:pPr>
                      <a:r>
                        <a:rPr lang="en-US" sz="1600" b="1" dirty="0">
                          <a:solidFill>
                            <a:srgbClr val="00B050"/>
                          </a:solidFill>
                          <a:latin typeface="Carlito"/>
                          <a:ea typeface="Carlito"/>
                          <a:cs typeface="Carlito"/>
                        </a:rPr>
                        <a:t>DC </a:t>
                      </a:r>
                      <a:r>
                        <a:rPr lang="en-US" sz="1600" b="1" dirty="0" smtClean="0">
                          <a:solidFill>
                            <a:srgbClr val="00B050"/>
                          </a:solidFill>
                          <a:latin typeface="Carlito"/>
                          <a:ea typeface="Carlito"/>
                          <a:cs typeface="Carlito"/>
                        </a:rPr>
                        <a:t>Traction</a:t>
                      </a:r>
                      <a:endParaRPr lang="en-US" sz="1400" dirty="0">
                        <a:solidFill>
                          <a:srgbClr val="00B050"/>
                        </a:solidFill>
                        <a:latin typeface="Carlito"/>
                        <a:ea typeface="Carlito"/>
                        <a:cs typeface="Carlito"/>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889000" indent="0" algn="ctr">
                        <a:lnSpc>
                          <a:spcPts val="1365"/>
                        </a:lnSpc>
                        <a:spcBef>
                          <a:spcPts val="0"/>
                        </a:spcBef>
                        <a:spcAft>
                          <a:spcPts val="0"/>
                        </a:spcAft>
                      </a:pPr>
                      <a:r>
                        <a:rPr lang="en-US" sz="1600" b="1" dirty="0">
                          <a:solidFill>
                            <a:srgbClr val="00B050"/>
                          </a:solidFill>
                          <a:latin typeface="Carlito"/>
                          <a:ea typeface="Carlito"/>
                          <a:cs typeface="Carlito"/>
                        </a:rPr>
                        <a:t>AC Traction</a:t>
                      </a:r>
                      <a:endParaRPr lang="en-US" sz="1400" dirty="0">
                        <a:solidFill>
                          <a:srgbClr val="00B050"/>
                        </a:solidFill>
                        <a:latin typeface="Carlito"/>
                        <a:ea typeface="Carlito"/>
                        <a:cs typeface="Carlito"/>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15864">
                <a:tc>
                  <a:txBody>
                    <a:bodyPr/>
                    <a:lstStyle/>
                    <a:p>
                      <a:pPr marL="67945" marR="48895" algn="l">
                        <a:lnSpc>
                          <a:spcPts val="1370"/>
                        </a:lnSpc>
                        <a:spcBef>
                          <a:spcPts val="0"/>
                        </a:spcBef>
                        <a:spcAft>
                          <a:spcPts val="0"/>
                        </a:spcAft>
                      </a:pPr>
                      <a:r>
                        <a:rPr lang="en-US" sz="1600" b="1" i="1" dirty="0">
                          <a:latin typeface="Carlito"/>
                          <a:ea typeface="Carlito"/>
                          <a:cs typeface="Carlito"/>
                        </a:rPr>
                        <a:t>Motor</a:t>
                      </a:r>
                      <a:endParaRPr lang="en-US" sz="1600" b="1" dirty="0">
                        <a:latin typeface="Carlito"/>
                        <a:ea typeface="Carlito"/>
                        <a:cs typeface="Carlito"/>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68580" marR="0" algn="just">
                        <a:lnSpc>
                          <a:spcPct val="100000"/>
                        </a:lnSpc>
                        <a:spcBef>
                          <a:spcPts val="0"/>
                        </a:spcBef>
                        <a:spcAft>
                          <a:spcPts val="0"/>
                        </a:spcAft>
                      </a:pPr>
                      <a:r>
                        <a:rPr lang="en-US" sz="1600" dirty="0">
                          <a:latin typeface="+mn-lt"/>
                          <a:ea typeface="Carlito"/>
                          <a:cs typeface="Carlito"/>
                        </a:rPr>
                        <a:t>DC series motor.</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57150" marR="0" algn="just">
                        <a:lnSpc>
                          <a:spcPct val="100000"/>
                        </a:lnSpc>
                        <a:spcBef>
                          <a:spcPts val="0"/>
                        </a:spcBef>
                        <a:spcAft>
                          <a:spcPts val="0"/>
                        </a:spcAft>
                      </a:pPr>
                      <a:r>
                        <a:rPr lang="en-US" sz="1600">
                          <a:latin typeface="+mn-lt"/>
                          <a:ea typeface="Carlito"/>
                          <a:cs typeface="Carlito"/>
                        </a:rPr>
                        <a:t>AC series motor.</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68937">
                <a:tc>
                  <a:txBody>
                    <a:bodyPr/>
                    <a:lstStyle/>
                    <a:p>
                      <a:pPr marL="67945" marR="48895" algn="l">
                        <a:spcBef>
                          <a:spcPts val="730"/>
                        </a:spcBef>
                        <a:spcAft>
                          <a:spcPts val="0"/>
                        </a:spcAft>
                      </a:pPr>
                      <a:r>
                        <a:rPr lang="en-US" sz="1600" b="1" i="1" dirty="0">
                          <a:latin typeface="Carlito"/>
                          <a:ea typeface="Carlito"/>
                          <a:cs typeface="Carlito"/>
                        </a:rPr>
                        <a:t>Performance</a:t>
                      </a:r>
                      <a:endParaRPr lang="en-US" sz="1600" b="1" dirty="0">
                        <a:latin typeface="Carlito"/>
                        <a:ea typeface="Carlito"/>
                        <a:cs typeface="Carlito"/>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68580" marR="0" algn="just">
                        <a:lnSpc>
                          <a:spcPct val="100000"/>
                        </a:lnSpc>
                        <a:spcBef>
                          <a:spcPts val="730"/>
                        </a:spcBef>
                        <a:spcAft>
                          <a:spcPts val="0"/>
                        </a:spcAft>
                      </a:pPr>
                      <a:r>
                        <a:rPr lang="en-US" sz="1600" dirty="0">
                          <a:latin typeface="+mn-lt"/>
                          <a:ea typeface="Carlito"/>
                          <a:cs typeface="Carlito"/>
                        </a:rPr>
                        <a:t>Good performance.</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57150" marR="0" algn="just">
                        <a:lnSpc>
                          <a:spcPct val="100000"/>
                        </a:lnSpc>
                        <a:spcBef>
                          <a:spcPts val="0"/>
                        </a:spcBef>
                        <a:spcAft>
                          <a:spcPts val="0"/>
                        </a:spcAft>
                      </a:pPr>
                      <a:r>
                        <a:rPr lang="en-US" sz="1600">
                          <a:latin typeface="+mn-lt"/>
                          <a:ea typeface="Carlito"/>
                          <a:cs typeface="Carlito"/>
                        </a:rPr>
                        <a:t>Not as good as that used for DC</a:t>
                      </a:r>
                    </a:p>
                    <a:p>
                      <a:pPr marL="57150" marR="0" algn="just">
                        <a:lnSpc>
                          <a:spcPct val="100000"/>
                        </a:lnSpc>
                        <a:spcBef>
                          <a:spcPts val="0"/>
                        </a:spcBef>
                        <a:spcAft>
                          <a:spcPts val="0"/>
                        </a:spcAft>
                      </a:pPr>
                      <a:r>
                        <a:rPr lang="en-US" sz="1600">
                          <a:latin typeface="+mn-lt"/>
                          <a:ea typeface="Carlito"/>
                          <a:cs typeface="Carlito"/>
                        </a:rPr>
                        <a:t>traction.</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9263">
                <a:tc>
                  <a:txBody>
                    <a:bodyPr/>
                    <a:lstStyle/>
                    <a:p>
                      <a:pPr marL="0" marR="0" indent="0" algn="l">
                        <a:lnSpc>
                          <a:spcPts val="1460"/>
                        </a:lnSpc>
                        <a:spcBef>
                          <a:spcPts val="0"/>
                        </a:spcBef>
                        <a:spcAft>
                          <a:spcPts val="0"/>
                        </a:spcAft>
                      </a:pPr>
                      <a:r>
                        <a:rPr lang="en-US" sz="1600" b="1" i="1" dirty="0" smtClean="0">
                          <a:latin typeface="Carlito"/>
                          <a:ea typeface="Carlito"/>
                          <a:cs typeface="Carlito"/>
                        </a:rPr>
                        <a:t>Starting torque</a:t>
                      </a:r>
                      <a:endParaRPr lang="en-US" sz="1600" b="1" dirty="0">
                        <a:latin typeface="Carlito"/>
                        <a:ea typeface="Carlito"/>
                        <a:cs typeface="Carlito"/>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68580" marR="0" algn="just">
                        <a:lnSpc>
                          <a:spcPct val="100000"/>
                        </a:lnSpc>
                        <a:spcBef>
                          <a:spcPts val="730"/>
                        </a:spcBef>
                        <a:spcAft>
                          <a:spcPts val="0"/>
                        </a:spcAft>
                      </a:pPr>
                      <a:r>
                        <a:rPr lang="en-US" sz="1600" dirty="0">
                          <a:latin typeface="+mn-lt"/>
                          <a:ea typeface="Carlito"/>
                          <a:cs typeface="Carlito"/>
                        </a:rPr>
                        <a:t>More.</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57150" marR="0" algn="just">
                        <a:lnSpc>
                          <a:spcPct val="100000"/>
                        </a:lnSpc>
                        <a:spcBef>
                          <a:spcPts val="730"/>
                        </a:spcBef>
                        <a:spcAft>
                          <a:spcPts val="0"/>
                        </a:spcAft>
                      </a:pPr>
                      <a:r>
                        <a:rPr lang="en-US" sz="1600" dirty="0">
                          <a:latin typeface="+mn-lt"/>
                          <a:ea typeface="Carlito"/>
                          <a:cs typeface="Carlito"/>
                        </a:rPr>
                        <a:t>Less.</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85800">
                <a:tc>
                  <a:txBody>
                    <a:bodyPr/>
                    <a:lstStyle/>
                    <a:p>
                      <a:pPr marL="0" marR="0" indent="0" algn="l">
                        <a:lnSpc>
                          <a:spcPts val="1460"/>
                        </a:lnSpc>
                        <a:spcBef>
                          <a:spcPts val="0"/>
                        </a:spcBef>
                        <a:spcAft>
                          <a:spcPts val="0"/>
                        </a:spcAft>
                      </a:pPr>
                      <a:r>
                        <a:rPr lang="en-US" sz="1600" b="1" i="1" dirty="0" smtClean="0">
                          <a:latin typeface="Carlito"/>
                          <a:ea typeface="Carlito"/>
                          <a:cs typeface="Carlito"/>
                        </a:rPr>
                        <a:t>Speed control</a:t>
                      </a:r>
                      <a:endParaRPr lang="en-US" sz="1600" b="1" dirty="0">
                        <a:latin typeface="Carlito"/>
                        <a:ea typeface="Carlito"/>
                        <a:cs typeface="Carlito"/>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68580" marR="0" algn="just">
                        <a:lnSpc>
                          <a:spcPct val="100000"/>
                        </a:lnSpc>
                        <a:spcBef>
                          <a:spcPts val="0"/>
                        </a:spcBef>
                        <a:spcAft>
                          <a:spcPts val="0"/>
                        </a:spcAft>
                      </a:pPr>
                      <a:r>
                        <a:rPr lang="en-US" sz="1600" dirty="0">
                          <a:latin typeface="+mn-lt"/>
                          <a:ea typeface="Carlito"/>
                          <a:cs typeface="Carlito"/>
                        </a:rPr>
                        <a:t>The speed control of DC series Motor </a:t>
                      </a:r>
                      <a:endParaRPr lang="en-US" sz="1600" dirty="0" smtClean="0">
                        <a:latin typeface="+mn-lt"/>
                        <a:ea typeface="Carlito"/>
                        <a:cs typeface="Carlito"/>
                      </a:endParaRPr>
                    </a:p>
                    <a:p>
                      <a:pPr marL="68580" marR="0" algn="just">
                        <a:lnSpc>
                          <a:spcPct val="100000"/>
                        </a:lnSpc>
                        <a:spcBef>
                          <a:spcPts val="0"/>
                        </a:spcBef>
                        <a:spcAft>
                          <a:spcPts val="0"/>
                        </a:spcAft>
                      </a:pPr>
                      <a:r>
                        <a:rPr lang="en-US" sz="1600" dirty="0" smtClean="0">
                          <a:latin typeface="+mn-lt"/>
                          <a:ea typeface="Carlito"/>
                          <a:cs typeface="Carlito"/>
                        </a:rPr>
                        <a:t>is limited</a:t>
                      </a:r>
                      <a:r>
                        <a:rPr lang="en-US" sz="1600" dirty="0">
                          <a:latin typeface="+mn-lt"/>
                          <a:ea typeface="Carlito"/>
                          <a:cs typeface="Carlito"/>
                        </a:rPr>
                        <a:t>.</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57150" marR="0" algn="just">
                        <a:lnSpc>
                          <a:spcPct val="100000"/>
                        </a:lnSpc>
                        <a:spcBef>
                          <a:spcPts val="0"/>
                        </a:spcBef>
                        <a:spcAft>
                          <a:spcPts val="0"/>
                        </a:spcAft>
                      </a:pPr>
                      <a:r>
                        <a:rPr lang="en-US" sz="1600" dirty="0">
                          <a:latin typeface="+mn-lt"/>
                          <a:ea typeface="Carlito"/>
                          <a:cs typeface="Carlito"/>
                        </a:rPr>
                        <a:t>Wide range of speed control </a:t>
                      </a:r>
                      <a:r>
                        <a:rPr lang="en-US" sz="1600" dirty="0" smtClean="0">
                          <a:latin typeface="+mn-lt"/>
                          <a:ea typeface="Carlito"/>
                          <a:cs typeface="Carlito"/>
                        </a:rPr>
                        <a:t>is Possible</a:t>
                      </a:r>
                      <a:r>
                        <a:rPr lang="en-US" sz="1600" dirty="0">
                          <a:latin typeface="+mn-lt"/>
                          <a:ea typeface="Carlito"/>
                          <a:cs typeface="Carlito"/>
                        </a:rPr>
                        <a:t>.</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11491">
                <a:tc>
                  <a:txBody>
                    <a:bodyPr/>
                    <a:lstStyle/>
                    <a:p>
                      <a:pPr marL="67945" marR="48895" algn="l">
                        <a:spcBef>
                          <a:spcPts val="730"/>
                        </a:spcBef>
                        <a:spcAft>
                          <a:spcPts val="0"/>
                        </a:spcAft>
                      </a:pPr>
                      <a:r>
                        <a:rPr lang="en-US" sz="1600" b="1" i="1" dirty="0">
                          <a:latin typeface="Carlito"/>
                          <a:ea typeface="Carlito"/>
                          <a:cs typeface="Carlito"/>
                        </a:rPr>
                        <a:t>Interference</a:t>
                      </a:r>
                      <a:endParaRPr lang="en-US" sz="1600" b="1" dirty="0">
                        <a:latin typeface="Carlito"/>
                        <a:ea typeface="Carlito"/>
                        <a:cs typeface="Carlito"/>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68580" marR="0" algn="just">
                        <a:lnSpc>
                          <a:spcPct val="100000"/>
                        </a:lnSpc>
                        <a:spcBef>
                          <a:spcPts val="0"/>
                        </a:spcBef>
                        <a:spcAft>
                          <a:spcPts val="0"/>
                        </a:spcAft>
                      </a:pPr>
                      <a:r>
                        <a:rPr lang="en-US" sz="1600" dirty="0">
                          <a:latin typeface="+mn-lt"/>
                          <a:ea typeface="Carlito"/>
                          <a:cs typeface="Carlito"/>
                        </a:rPr>
                        <a:t>DC system causes less interference </a:t>
                      </a:r>
                      <a:endParaRPr lang="en-US" sz="1600" dirty="0" smtClean="0">
                        <a:latin typeface="+mn-lt"/>
                        <a:ea typeface="Carlito"/>
                        <a:cs typeface="Carlito"/>
                      </a:endParaRPr>
                    </a:p>
                    <a:p>
                      <a:pPr marL="68580" marR="0" algn="just">
                        <a:lnSpc>
                          <a:spcPct val="100000"/>
                        </a:lnSpc>
                        <a:spcBef>
                          <a:spcPts val="0"/>
                        </a:spcBef>
                        <a:spcAft>
                          <a:spcPts val="0"/>
                        </a:spcAft>
                      </a:pPr>
                      <a:r>
                        <a:rPr lang="en-US" sz="1600" dirty="0" smtClean="0">
                          <a:latin typeface="+mn-lt"/>
                          <a:ea typeface="Carlito"/>
                          <a:cs typeface="Carlito"/>
                        </a:rPr>
                        <a:t>with Communication </a:t>
                      </a:r>
                      <a:r>
                        <a:rPr lang="en-US" sz="1600" dirty="0">
                          <a:latin typeface="+mn-lt"/>
                          <a:ea typeface="Carlito"/>
                          <a:cs typeface="Carlito"/>
                        </a:rPr>
                        <a:t>lines.</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57150" marR="0" algn="just">
                        <a:lnSpc>
                          <a:spcPct val="100000"/>
                        </a:lnSpc>
                        <a:spcBef>
                          <a:spcPts val="0"/>
                        </a:spcBef>
                        <a:spcAft>
                          <a:spcPts val="0"/>
                        </a:spcAft>
                      </a:pPr>
                      <a:r>
                        <a:rPr lang="en-US" sz="1600" dirty="0">
                          <a:latin typeface="+mn-lt"/>
                          <a:ea typeface="Carlito"/>
                          <a:cs typeface="Carlito"/>
                        </a:rPr>
                        <a:t>It will produce more interference with</a:t>
                      </a:r>
                    </a:p>
                    <a:p>
                      <a:pPr marL="57150" marR="0" algn="just">
                        <a:lnSpc>
                          <a:spcPct val="100000"/>
                        </a:lnSpc>
                        <a:spcBef>
                          <a:spcPts val="0"/>
                        </a:spcBef>
                        <a:spcAft>
                          <a:spcPts val="0"/>
                        </a:spcAft>
                      </a:pPr>
                      <a:r>
                        <a:rPr lang="en-US" sz="1600" dirty="0">
                          <a:latin typeface="+mn-lt"/>
                          <a:ea typeface="Carlito"/>
                          <a:cs typeface="Carlito"/>
                        </a:rPr>
                        <a:t>Communication lines.</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65166">
                <a:tc>
                  <a:txBody>
                    <a:bodyPr/>
                    <a:lstStyle/>
                    <a:p>
                      <a:pPr marL="0" marR="0" indent="0" algn="l">
                        <a:lnSpc>
                          <a:spcPts val="1460"/>
                        </a:lnSpc>
                        <a:spcBef>
                          <a:spcPts val="0"/>
                        </a:spcBef>
                        <a:spcAft>
                          <a:spcPts val="0"/>
                        </a:spcAft>
                      </a:pPr>
                      <a:r>
                        <a:rPr lang="en-US" sz="1600" b="1" i="1" dirty="0">
                          <a:latin typeface="Carlito"/>
                          <a:ea typeface="Carlito"/>
                          <a:cs typeface="Carlito"/>
                        </a:rPr>
                        <a:t>Overhead</a:t>
                      </a:r>
                      <a:endParaRPr lang="en-US" sz="1600" b="1" dirty="0">
                        <a:latin typeface="Carlito"/>
                        <a:ea typeface="Carlito"/>
                        <a:cs typeface="Carlito"/>
                      </a:endParaRPr>
                    </a:p>
                    <a:p>
                      <a:pPr marL="0" marR="0" indent="0" algn="l">
                        <a:lnSpc>
                          <a:spcPts val="1365"/>
                        </a:lnSpc>
                        <a:spcBef>
                          <a:spcPts val="0"/>
                        </a:spcBef>
                        <a:spcAft>
                          <a:spcPts val="0"/>
                        </a:spcAft>
                      </a:pPr>
                      <a:r>
                        <a:rPr lang="en-US" sz="1600" b="1" i="1" dirty="0">
                          <a:latin typeface="Carlito"/>
                          <a:ea typeface="Carlito"/>
                          <a:cs typeface="Carlito"/>
                        </a:rPr>
                        <a:t>distribution</a:t>
                      </a:r>
                      <a:endParaRPr lang="en-US" sz="1600" b="1" dirty="0">
                        <a:latin typeface="Carlito"/>
                        <a:ea typeface="Carlito"/>
                        <a:cs typeface="Carlito"/>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68580" marR="0" algn="just">
                        <a:lnSpc>
                          <a:spcPct val="100000"/>
                        </a:lnSpc>
                        <a:spcBef>
                          <a:spcPts val="730"/>
                        </a:spcBef>
                        <a:spcAft>
                          <a:spcPts val="0"/>
                        </a:spcAft>
                      </a:pPr>
                      <a:r>
                        <a:rPr lang="en-US" sz="1600" dirty="0">
                          <a:latin typeface="+mn-lt"/>
                          <a:ea typeface="Carlito"/>
                          <a:cs typeface="Carlito"/>
                        </a:rPr>
                        <a:t>Heavier and more costly Comparatively.</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57150" marR="0" algn="just">
                        <a:lnSpc>
                          <a:spcPct val="100000"/>
                        </a:lnSpc>
                        <a:spcBef>
                          <a:spcPts val="730"/>
                        </a:spcBef>
                        <a:spcAft>
                          <a:spcPts val="0"/>
                        </a:spcAft>
                      </a:pPr>
                      <a:r>
                        <a:rPr lang="en-US" sz="1600" dirty="0">
                          <a:latin typeface="+mn-lt"/>
                          <a:ea typeface="Carlito"/>
                          <a:cs typeface="Carlito"/>
                        </a:rPr>
                        <a:t>Lighter and less costly.</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24939">
                <a:tc>
                  <a:txBody>
                    <a:bodyPr/>
                    <a:lstStyle/>
                    <a:p>
                      <a:pPr marL="0" marR="0" algn="l">
                        <a:spcBef>
                          <a:spcPts val="40"/>
                        </a:spcBef>
                        <a:spcAft>
                          <a:spcPts val="0"/>
                        </a:spcAft>
                      </a:pPr>
                      <a:endParaRPr lang="en-US" sz="1600" b="1" dirty="0">
                        <a:latin typeface="Carlito"/>
                        <a:ea typeface="Carlito"/>
                        <a:cs typeface="Carlito"/>
                      </a:endParaRPr>
                    </a:p>
                    <a:p>
                      <a:pPr marL="67945" marR="48260" algn="l">
                        <a:spcBef>
                          <a:spcPts val="0"/>
                        </a:spcBef>
                        <a:spcAft>
                          <a:spcPts val="0"/>
                        </a:spcAft>
                      </a:pPr>
                      <a:r>
                        <a:rPr lang="en-US" sz="1600" b="1" i="1" dirty="0">
                          <a:latin typeface="Carlito"/>
                          <a:ea typeface="Carlito"/>
                          <a:cs typeface="Carlito"/>
                        </a:rPr>
                        <a:t>Substations</a:t>
                      </a:r>
                      <a:endParaRPr lang="en-US" sz="1600" b="1" dirty="0">
                        <a:latin typeface="Carlito"/>
                        <a:ea typeface="Carlito"/>
                        <a:cs typeface="Carlito"/>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68580" marR="100965" algn="just">
                        <a:lnSpc>
                          <a:spcPct val="100000"/>
                        </a:lnSpc>
                        <a:spcBef>
                          <a:spcPts val="0"/>
                        </a:spcBef>
                        <a:spcAft>
                          <a:spcPts val="0"/>
                        </a:spcAft>
                      </a:pPr>
                      <a:r>
                        <a:rPr lang="en-US" sz="1600">
                          <a:latin typeface="+mn-lt"/>
                          <a:ea typeface="Carlito"/>
                          <a:cs typeface="Carlito"/>
                        </a:rPr>
                        <a:t>The number of substations required for a given track distance on DC traction is</a:t>
                      </a:r>
                    </a:p>
                    <a:p>
                      <a:pPr marL="68580" marR="0" algn="just">
                        <a:lnSpc>
                          <a:spcPct val="100000"/>
                        </a:lnSpc>
                        <a:spcBef>
                          <a:spcPts val="0"/>
                        </a:spcBef>
                        <a:spcAft>
                          <a:spcPts val="0"/>
                        </a:spcAft>
                      </a:pPr>
                      <a:r>
                        <a:rPr lang="en-US" sz="1600">
                          <a:latin typeface="+mn-lt"/>
                          <a:ea typeface="Carlito"/>
                          <a:cs typeface="Carlito"/>
                        </a:rPr>
                        <a:t>More.</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57150" marR="104775" algn="just">
                        <a:lnSpc>
                          <a:spcPct val="100000"/>
                        </a:lnSpc>
                        <a:spcBef>
                          <a:spcPts val="730"/>
                        </a:spcBef>
                        <a:spcAft>
                          <a:spcPts val="0"/>
                        </a:spcAft>
                      </a:pPr>
                      <a:r>
                        <a:rPr lang="en-US" sz="1600" dirty="0">
                          <a:latin typeface="+mn-lt"/>
                          <a:ea typeface="Carlito"/>
                          <a:cs typeface="Carlito"/>
                        </a:rPr>
                        <a:t>The number of substations required in AC traction is less.</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19090">
                <a:tc>
                  <a:txBody>
                    <a:bodyPr/>
                    <a:lstStyle/>
                    <a:p>
                      <a:pPr marL="67310" marR="48895" algn="l">
                        <a:spcBef>
                          <a:spcPts val="730"/>
                        </a:spcBef>
                        <a:spcAft>
                          <a:spcPts val="0"/>
                        </a:spcAft>
                      </a:pPr>
                      <a:r>
                        <a:rPr lang="en-US" sz="1600" b="1" i="1" dirty="0">
                          <a:latin typeface="Carlito"/>
                          <a:ea typeface="Carlito"/>
                          <a:cs typeface="Carlito"/>
                        </a:rPr>
                        <a:t>Weight </a:t>
                      </a:r>
                      <a:r>
                        <a:rPr lang="en-US" sz="1600" b="1" i="1">
                          <a:latin typeface="Carlito"/>
                          <a:ea typeface="Carlito"/>
                          <a:cs typeface="Carlito"/>
                        </a:rPr>
                        <a:t>of </a:t>
                      </a:r>
                      <a:r>
                        <a:rPr lang="en-US" sz="1600" b="1" i="1" smtClean="0">
                          <a:latin typeface="Carlito"/>
                          <a:ea typeface="Carlito"/>
                          <a:cs typeface="Carlito"/>
                        </a:rPr>
                        <a:t>Copper</a:t>
                      </a:r>
                      <a:endParaRPr lang="en-US" sz="1600" b="1" dirty="0">
                        <a:latin typeface="Carlito"/>
                        <a:ea typeface="Carlito"/>
                        <a:cs typeface="Carlito"/>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68580" marR="0" algn="just">
                        <a:lnSpc>
                          <a:spcPct val="100000"/>
                        </a:lnSpc>
                        <a:spcBef>
                          <a:spcPts val="0"/>
                        </a:spcBef>
                        <a:spcAft>
                          <a:spcPts val="0"/>
                        </a:spcAft>
                      </a:pPr>
                      <a:r>
                        <a:rPr lang="en-US" sz="1600" dirty="0">
                          <a:latin typeface="+mn-lt"/>
                          <a:ea typeface="Carlito"/>
                          <a:cs typeface="Carlito"/>
                        </a:rPr>
                        <a:t>Weight of cu required per track km </a:t>
                      </a:r>
                      <a:endParaRPr lang="en-US" sz="1600" dirty="0" smtClean="0">
                        <a:latin typeface="+mn-lt"/>
                        <a:ea typeface="Carlito"/>
                        <a:cs typeface="Carlito"/>
                      </a:endParaRPr>
                    </a:p>
                    <a:p>
                      <a:pPr marL="68580" marR="0" algn="just">
                        <a:lnSpc>
                          <a:spcPct val="100000"/>
                        </a:lnSpc>
                        <a:spcBef>
                          <a:spcPts val="0"/>
                        </a:spcBef>
                        <a:spcAft>
                          <a:spcPts val="0"/>
                        </a:spcAft>
                      </a:pPr>
                      <a:r>
                        <a:rPr lang="en-US" sz="1600" dirty="0" smtClean="0">
                          <a:latin typeface="+mn-lt"/>
                          <a:ea typeface="Carlito"/>
                          <a:cs typeface="Carlito"/>
                        </a:rPr>
                        <a:t>is more</a:t>
                      </a:r>
                      <a:r>
                        <a:rPr lang="en-US" sz="1600" dirty="0">
                          <a:latin typeface="+mn-lt"/>
                          <a:ea typeface="Carlito"/>
                          <a:cs typeface="Carlito"/>
                        </a:rPr>
                        <a:t>.</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57150" marR="0" algn="just">
                        <a:lnSpc>
                          <a:spcPct val="100000"/>
                        </a:lnSpc>
                        <a:spcBef>
                          <a:spcPts val="0"/>
                        </a:spcBef>
                        <a:spcAft>
                          <a:spcPts val="0"/>
                        </a:spcAft>
                      </a:pPr>
                      <a:r>
                        <a:rPr lang="en-US" sz="1600" dirty="0">
                          <a:latin typeface="+mn-lt"/>
                          <a:ea typeface="Carlito"/>
                          <a:cs typeface="Carlito"/>
                        </a:rPr>
                        <a:t>Weight of cu required per track km </a:t>
                      </a:r>
                      <a:endParaRPr lang="en-US" sz="1600" dirty="0" smtClean="0">
                        <a:latin typeface="+mn-lt"/>
                        <a:ea typeface="Carlito"/>
                        <a:cs typeface="Carlito"/>
                      </a:endParaRPr>
                    </a:p>
                    <a:p>
                      <a:pPr marL="57150" marR="0" algn="just">
                        <a:lnSpc>
                          <a:spcPct val="100000"/>
                        </a:lnSpc>
                        <a:spcBef>
                          <a:spcPts val="0"/>
                        </a:spcBef>
                        <a:spcAft>
                          <a:spcPts val="0"/>
                        </a:spcAft>
                      </a:pPr>
                      <a:r>
                        <a:rPr lang="en-US" sz="1600" dirty="0" smtClean="0">
                          <a:latin typeface="+mn-lt"/>
                          <a:ea typeface="Carlito"/>
                          <a:cs typeface="Carlito"/>
                        </a:rPr>
                        <a:t>is less</a:t>
                      </a:r>
                      <a:r>
                        <a:rPr lang="en-US" sz="1600" dirty="0">
                          <a:latin typeface="+mn-lt"/>
                          <a:ea typeface="Carlito"/>
                          <a:cs typeface="Carlito"/>
                        </a:rPr>
                        <a:t>.</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04800">
                <a:tc>
                  <a:txBody>
                    <a:bodyPr/>
                    <a:lstStyle/>
                    <a:p>
                      <a:pPr marL="67945" marR="48260" algn="l">
                        <a:lnSpc>
                          <a:spcPts val="1365"/>
                        </a:lnSpc>
                        <a:spcBef>
                          <a:spcPts val="0"/>
                        </a:spcBef>
                        <a:spcAft>
                          <a:spcPts val="0"/>
                        </a:spcAft>
                      </a:pPr>
                      <a:r>
                        <a:rPr lang="en-US" sz="1600" b="1" i="1" dirty="0">
                          <a:latin typeface="Carlito"/>
                          <a:ea typeface="Carlito"/>
                          <a:cs typeface="Carlito"/>
                        </a:rPr>
                        <a:t>Application</a:t>
                      </a:r>
                      <a:endParaRPr lang="en-US" sz="1600" b="1" dirty="0">
                        <a:latin typeface="Carlito"/>
                        <a:ea typeface="Carlito"/>
                        <a:cs typeface="Carlito"/>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68580" marR="0" algn="just">
                        <a:lnSpc>
                          <a:spcPct val="100000"/>
                        </a:lnSpc>
                        <a:spcBef>
                          <a:spcPts val="0"/>
                        </a:spcBef>
                        <a:spcAft>
                          <a:spcPts val="0"/>
                        </a:spcAft>
                      </a:pPr>
                      <a:r>
                        <a:rPr lang="en-US" sz="1600" dirty="0">
                          <a:latin typeface="+mn-lt"/>
                          <a:ea typeface="Carlito"/>
                          <a:cs typeface="Carlito"/>
                        </a:rPr>
                        <a:t>Tramway, Trolley bus.</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57150" marR="0" algn="just">
                        <a:lnSpc>
                          <a:spcPct val="100000"/>
                        </a:lnSpc>
                        <a:spcBef>
                          <a:spcPts val="0"/>
                        </a:spcBef>
                        <a:spcAft>
                          <a:spcPts val="0"/>
                        </a:spcAft>
                      </a:pPr>
                      <a:r>
                        <a:rPr lang="en-US" sz="1600" dirty="0">
                          <a:latin typeface="+mn-lt"/>
                          <a:ea typeface="Carlito"/>
                          <a:cs typeface="Carlito"/>
                        </a:rPr>
                        <a:t>Main Line Service.</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3" name="TextBox 2"/>
          <p:cNvSpPr txBox="1"/>
          <p:nvPr/>
        </p:nvSpPr>
        <p:spPr>
          <a:xfrm>
            <a:off x="927267" y="381000"/>
            <a:ext cx="7454733" cy="461665"/>
          </a:xfrm>
          <a:prstGeom prst="rect">
            <a:avLst/>
          </a:prstGeom>
          <a:noFill/>
        </p:spPr>
        <p:txBody>
          <a:bodyPr wrap="none" rtlCol="0">
            <a:spAutoFit/>
          </a:bodyPr>
          <a:lstStyle/>
          <a:p>
            <a:r>
              <a:rPr lang="en-IN" sz="2400" b="1" dirty="0" smtClean="0">
                <a:solidFill>
                  <a:srgbClr val="FF0000"/>
                </a:solidFill>
              </a:rPr>
              <a:t>Comparison between DC traction and AC traction Motors</a:t>
            </a:r>
            <a:endParaRPr lang="en-IN" sz="2400" b="1" dirty="0">
              <a:solidFill>
                <a:srgbClr val="FF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l="15556" t="17778" r="16111" b="16444"/>
          <a:stretch>
            <a:fillRect/>
          </a:stretch>
        </p:blipFill>
        <p:spPr bwMode="auto">
          <a:xfrm>
            <a:off x="381000" y="304800"/>
            <a:ext cx="8229600" cy="5638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l="14444" t="16000" r="15556" b="14667"/>
          <a:stretch>
            <a:fillRect/>
          </a:stretch>
        </p:blipFill>
        <p:spPr bwMode="auto">
          <a:xfrm>
            <a:off x="381000" y="914400"/>
            <a:ext cx="8382000" cy="5646057"/>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95A32-1D6E-F0E5-9B82-038F7CE9AC22}"/>
              </a:ext>
            </a:extLst>
          </p:cNvPr>
          <p:cNvSpPr>
            <a:spLocks noGrp="1"/>
          </p:cNvSpPr>
          <p:nvPr>
            <p:ph type="title"/>
          </p:nvPr>
        </p:nvSpPr>
        <p:spPr>
          <a:xfrm>
            <a:off x="457200" y="0"/>
            <a:ext cx="8229600" cy="715962"/>
          </a:xfrm>
        </p:spPr>
        <p:txBody>
          <a:bodyPr>
            <a:normAutofit/>
          </a:bodyPr>
          <a:lstStyle/>
          <a:p>
            <a:r>
              <a:rPr lang="en-GB" sz="3600" b="1" dirty="0"/>
              <a:t>Mechanics of Train Movement</a:t>
            </a:r>
          </a:p>
        </p:txBody>
      </p:sp>
      <p:sp>
        <p:nvSpPr>
          <p:cNvPr id="3" name="Content Placeholder 2">
            <a:extLst>
              <a:ext uri="{FF2B5EF4-FFF2-40B4-BE49-F238E27FC236}">
                <a16:creationId xmlns:a16="http://schemas.microsoft.com/office/drawing/2014/main" id="{9E766460-97CD-DCE8-9BDE-C56FF0732120}"/>
              </a:ext>
            </a:extLst>
          </p:cNvPr>
          <p:cNvSpPr>
            <a:spLocks noGrp="1"/>
          </p:cNvSpPr>
          <p:nvPr>
            <p:ph idx="1"/>
          </p:nvPr>
        </p:nvSpPr>
        <p:spPr>
          <a:xfrm>
            <a:off x="152400" y="715962"/>
            <a:ext cx="8534400" cy="5875283"/>
          </a:xfrm>
        </p:spPr>
        <p:txBody>
          <a:bodyPr>
            <a:normAutofit fontScale="92500" lnSpcReduction="10000"/>
          </a:bodyPr>
          <a:lstStyle/>
          <a:p>
            <a:pPr algn="just">
              <a:lnSpc>
                <a:spcPct val="150000"/>
              </a:lnSpc>
            </a:pPr>
            <a:r>
              <a:rPr lang="en-GB" sz="1800" dirty="0">
                <a:solidFill>
                  <a:srgbClr val="000000"/>
                </a:solidFill>
              </a:rPr>
              <a:t>It is the </a:t>
            </a:r>
            <a:r>
              <a:rPr lang="en-GB" sz="1800" b="1" dirty="0">
                <a:solidFill>
                  <a:srgbClr val="000000"/>
                </a:solidFill>
              </a:rPr>
              <a:t>effective force acting on the wheel of locomotive</a:t>
            </a:r>
            <a:r>
              <a:rPr lang="en-GB" sz="1800" dirty="0">
                <a:solidFill>
                  <a:srgbClr val="000000"/>
                </a:solidFill>
              </a:rPr>
              <a:t>, necessary </a:t>
            </a:r>
            <a:r>
              <a:rPr lang="en-GB" sz="1800" b="1" dirty="0">
                <a:solidFill>
                  <a:srgbClr val="000000"/>
                </a:solidFill>
              </a:rPr>
              <a:t>to propel the train </a:t>
            </a:r>
            <a:r>
              <a:rPr lang="en-GB" sz="1800" dirty="0">
                <a:solidFill>
                  <a:srgbClr val="000000"/>
                </a:solidFill>
              </a:rPr>
              <a:t>is known as ‘</a:t>
            </a:r>
            <a:r>
              <a:rPr lang="en-GB" sz="1800" b="1" i="1" dirty="0">
                <a:solidFill>
                  <a:srgbClr val="000000"/>
                </a:solidFill>
              </a:rPr>
              <a:t>tractive effort</a:t>
            </a:r>
            <a:r>
              <a:rPr lang="en-GB" sz="1800" i="1" dirty="0">
                <a:solidFill>
                  <a:srgbClr val="000000"/>
                </a:solidFill>
              </a:rPr>
              <a:t>’. It is denoted with the symbol Ft. </a:t>
            </a:r>
          </a:p>
          <a:p>
            <a:pPr algn="just">
              <a:lnSpc>
                <a:spcPct val="150000"/>
              </a:lnSpc>
            </a:pPr>
            <a:r>
              <a:rPr lang="en-GB" sz="1800" i="1" dirty="0">
                <a:solidFill>
                  <a:srgbClr val="000000"/>
                </a:solidFill>
              </a:rPr>
              <a:t>The tractive effort is a vector </a:t>
            </a:r>
            <a:r>
              <a:rPr lang="en-GB" sz="1800" dirty="0">
                <a:solidFill>
                  <a:srgbClr val="000000"/>
                </a:solidFill>
              </a:rPr>
              <a:t>quantity always acting tangential to the wheel of a locomotive. It is measured in newton. </a:t>
            </a:r>
          </a:p>
          <a:p>
            <a:pPr algn="just">
              <a:lnSpc>
                <a:spcPct val="150000"/>
              </a:lnSpc>
            </a:pPr>
            <a:r>
              <a:rPr lang="en-GB" sz="1800" dirty="0">
                <a:solidFill>
                  <a:srgbClr val="000000"/>
                </a:solidFill>
              </a:rPr>
              <a:t>The net effective force or the </a:t>
            </a:r>
            <a:r>
              <a:rPr lang="en-GB" sz="1800" b="1" dirty="0">
                <a:solidFill>
                  <a:srgbClr val="000000"/>
                </a:solidFill>
              </a:rPr>
              <a:t>total tractive effort (</a:t>
            </a:r>
            <a:r>
              <a:rPr lang="en-GB" sz="1800" b="1" i="1" dirty="0">
                <a:solidFill>
                  <a:srgbClr val="000000"/>
                </a:solidFill>
              </a:rPr>
              <a:t>Ft) </a:t>
            </a:r>
            <a:r>
              <a:rPr lang="en-GB" sz="1800" i="1" dirty="0">
                <a:solidFill>
                  <a:srgbClr val="000000"/>
                </a:solidFill>
              </a:rPr>
              <a:t>on the wheel of a locomotive or a train to run </a:t>
            </a:r>
            <a:r>
              <a:rPr lang="en-GB" sz="1800" dirty="0">
                <a:solidFill>
                  <a:srgbClr val="000000"/>
                </a:solidFill>
              </a:rPr>
              <a:t>on the track is equals to the sum of tractive effort:</a:t>
            </a:r>
          </a:p>
          <a:p>
            <a:pPr marL="536575" indent="0" algn="just">
              <a:lnSpc>
                <a:spcPct val="150000"/>
              </a:lnSpc>
              <a:buNone/>
            </a:pPr>
            <a:r>
              <a:rPr lang="en-GB" sz="1800" dirty="0">
                <a:solidFill>
                  <a:srgbClr val="000000"/>
                </a:solidFill>
              </a:rPr>
              <a:t>1. Required for linear and angular acceleration (</a:t>
            </a:r>
            <a:r>
              <a:rPr lang="en-GB" sz="1800" i="1" dirty="0">
                <a:solidFill>
                  <a:srgbClr val="000000"/>
                </a:solidFill>
              </a:rPr>
              <a:t>Fa).</a:t>
            </a:r>
          </a:p>
          <a:p>
            <a:pPr marL="536575" indent="0" algn="just">
              <a:lnSpc>
                <a:spcPct val="150000"/>
              </a:lnSpc>
              <a:buNone/>
            </a:pPr>
            <a:r>
              <a:rPr lang="en-GB" sz="1800" dirty="0">
                <a:solidFill>
                  <a:srgbClr val="000000"/>
                </a:solidFill>
              </a:rPr>
              <a:t>2. To overcome the effect of gravity (</a:t>
            </a:r>
            <a:r>
              <a:rPr lang="en-GB" sz="1800" i="1" dirty="0" err="1">
                <a:solidFill>
                  <a:srgbClr val="000000"/>
                </a:solidFill>
              </a:rPr>
              <a:t>Fg</a:t>
            </a:r>
            <a:r>
              <a:rPr lang="en-GB" sz="1800" i="1" dirty="0">
                <a:solidFill>
                  <a:srgbClr val="000000"/>
                </a:solidFill>
              </a:rPr>
              <a:t>).</a:t>
            </a:r>
          </a:p>
          <a:p>
            <a:pPr marL="536575" indent="0" algn="just">
              <a:lnSpc>
                <a:spcPct val="150000"/>
              </a:lnSpc>
              <a:buNone/>
            </a:pPr>
            <a:r>
              <a:rPr lang="en-GB" sz="1800" dirty="0">
                <a:solidFill>
                  <a:srgbClr val="000000"/>
                </a:solidFill>
              </a:rPr>
              <a:t>3. To overcome the frictional resistance to the motion of the train (</a:t>
            </a:r>
            <a:r>
              <a:rPr lang="en-GB" sz="1800" i="1" dirty="0">
                <a:solidFill>
                  <a:srgbClr val="000000"/>
                </a:solidFill>
              </a:rPr>
              <a:t>Fr).</a:t>
            </a:r>
          </a:p>
          <a:p>
            <a:pPr marL="0" indent="0" algn="just">
              <a:lnSpc>
                <a:spcPct val="150000"/>
              </a:lnSpc>
              <a:buNone/>
            </a:pPr>
            <a:r>
              <a:rPr lang="en-GB" sz="1800" b="1" u="sng" dirty="0">
                <a:solidFill>
                  <a:srgbClr val="000000"/>
                </a:solidFill>
              </a:rPr>
              <a:t>Mechanics of train movement</a:t>
            </a:r>
          </a:p>
          <a:p>
            <a:pPr algn="just">
              <a:lnSpc>
                <a:spcPct val="150000"/>
              </a:lnSpc>
            </a:pPr>
            <a:r>
              <a:rPr lang="en-GB" sz="1800" dirty="0">
                <a:solidFill>
                  <a:srgbClr val="000000"/>
                </a:solidFill>
              </a:rPr>
              <a:t>The electric locomotive consists of pinion and gear wheel meshed with the traction motor and the wheel of the locomotive. </a:t>
            </a:r>
          </a:p>
          <a:p>
            <a:pPr algn="just">
              <a:lnSpc>
                <a:spcPct val="150000"/>
              </a:lnSpc>
            </a:pPr>
            <a:r>
              <a:rPr lang="en-GB" sz="1800" dirty="0">
                <a:solidFill>
                  <a:srgbClr val="000000"/>
                </a:solidFill>
              </a:rPr>
              <a:t>Here, the gear wheel transfers the tractive effort at the edge of the pinion to the driving wheel. </a:t>
            </a:r>
            <a:endParaRPr lang="en-GB" dirty="0"/>
          </a:p>
        </p:txBody>
      </p:sp>
    </p:spTree>
    <p:extLst>
      <p:ext uri="{BB962C8B-B14F-4D97-AF65-F5344CB8AC3E}">
        <p14:creationId xmlns:p14="http://schemas.microsoft.com/office/powerpoint/2010/main" val="35852523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E46D3-3FE6-94E9-17D1-874291CA2C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7C446B-4485-8E14-2216-47681C927240}"/>
              </a:ext>
            </a:extLst>
          </p:cNvPr>
          <p:cNvSpPr>
            <a:spLocks noGrp="1"/>
          </p:cNvSpPr>
          <p:nvPr>
            <p:ph type="title"/>
          </p:nvPr>
        </p:nvSpPr>
        <p:spPr>
          <a:xfrm>
            <a:off x="457200" y="0"/>
            <a:ext cx="8229600" cy="715962"/>
          </a:xfrm>
        </p:spPr>
        <p:txBody>
          <a:bodyPr>
            <a:normAutofit/>
          </a:bodyPr>
          <a:lstStyle/>
          <a:p>
            <a:r>
              <a:rPr lang="en-GB" sz="3600" b="1" dirty="0"/>
              <a:t>Mechanics of Train Movement</a:t>
            </a:r>
          </a:p>
        </p:txBody>
      </p:sp>
      <p:pic>
        <p:nvPicPr>
          <p:cNvPr id="7" name="Picture 6">
            <a:extLst>
              <a:ext uri="{FF2B5EF4-FFF2-40B4-BE49-F238E27FC236}">
                <a16:creationId xmlns:a16="http://schemas.microsoft.com/office/drawing/2014/main" id="{76E00CEE-2A80-36EE-C32D-BA6286544612}"/>
              </a:ext>
            </a:extLst>
          </p:cNvPr>
          <p:cNvPicPr>
            <a:picLocks noChangeAspect="1"/>
          </p:cNvPicPr>
          <p:nvPr/>
        </p:nvPicPr>
        <p:blipFill>
          <a:blip r:embed="rId2"/>
          <a:stretch>
            <a:fillRect/>
          </a:stretch>
        </p:blipFill>
        <p:spPr>
          <a:xfrm>
            <a:off x="1562100" y="715962"/>
            <a:ext cx="6019800" cy="5977850"/>
          </a:xfrm>
          <a:prstGeom prst="rect">
            <a:avLst/>
          </a:prstGeom>
        </p:spPr>
      </p:pic>
    </p:spTree>
    <p:extLst>
      <p:ext uri="{BB962C8B-B14F-4D97-AF65-F5344CB8AC3E}">
        <p14:creationId xmlns:p14="http://schemas.microsoft.com/office/powerpoint/2010/main" val="22510379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78BE5-D0F6-73E7-4F5F-B5475DFE1A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D00965-9088-8422-1DE7-4506AE6E5DA3}"/>
              </a:ext>
            </a:extLst>
          </p:cNvPr>
          <p:cNvSpPr>
            <a:spLocks noGrp="1"/>
          </p:cNvSpPr>
          <p:nvPr>
            <p:ph type="title"/>
          </p:nvPr>
        </p:nvSpPr>
        <p:spPr>
          <a:xfrm>
            <a:off x="457200" y="0"/>
            <a:ext cx="8229600" cy="715962"/>
          </a:xfrm>
        </p:spPr>
        <p:txBody>
          <a:bodyPr>
            <a:normAutofit/>
          </a:bodyPr>
          <a:lstStyle/>
          <a:p>
            <a:r>
              <a:rPr lang="en-GB" sz="3600" b="1" dirty="0"/>
              <a:t>Mechanics of Train Movement</a:t>
            </a:r>
          </a:p>
        </p:txBody>
      </p:sp>
      <p:pic>
        <p:nvPicPr>
          <p:cNvPr id="4" name="Picture 3">
            <a:extLst>
              <a:ext uri="{FF2B5EF4-FFF2-40B4-BE49-F238E27FC236}">
                <a16:creationId xmlns:a16="http://schemas.microsoft.com/office/drawing/2014/main" id="{28DB97CE-616E-4E5D-089C-63C6FD67C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138" y="1066800"/>
            <a:ext cx="8479692" cy="4724400"/>
          </a:xfrm>
          <a:prstGeom prst="rect">
            <a:avLst/>
          </a:prstGeom>
        </p:spPr>
      </p:pic>
    </p:spTree>
    <p:extLst>
      <p:ext uri="{BB962C8B-B14F-4D97-AF65-F5344CB8AC3E}">
        <p14:creationId xmlns:p14="http://schemas.microsoft.com/office/powerpoint/2010/main" val="31104533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78F98-9012-EC7F-1FCC-5E952C46DA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A67C04-51D8-46E0-AF3B-3FDF160E92BE}"/>
              </a:ext>
            </a:extLst>
          </p:cNvPr>
          <p:cNvSpPr>
            <a:spLocks noGrp="1"/>
          </p:cNvSpPr>
          <p:nvPr>
            <p:ph type="title"/>
          </p:nvPr>
        </p:nvSpPr>
        <p:spPr>
          <a:xfrm>
            <a:off x="457200" y="0"/>
            <a:ext cx="8229600" cy="715962"/>
          </a:xfrm>
        </p:spPr>
        <p:txBody>
          <a:bodyPr>
            <a:normAutofit/>
          </a:bodyPr>
          <a:lstStyle/>
          <a:p>
            <a:r>
              <a:rPr lang="en-GB" sz="3600" b="1" dirty="0"/>
              <a:t>Mechanics of Train Movement</a:t>
            </a:r>
          </a:p>
        </p:txBody>
      </p:sp>
      <p:sp>
        <p:nvSpPr>
          <p:cNvPr id="3" name="Content Placeholder 2">
            <a:extLst>
              <a:ext uri="{FF2B5EF4-FFF2-40B4-BE49-F238E27FC236}">
                <a16:creationId xmlns:a16="http://schemas.microsoft.com/office/drawing/2014/main" id="{4500418C-8A05-249C-7088-A1CECD98E760}"/>
              </a:ext>
            </a:extLst>
          </p:cNvPr>
          <p:cNvSpPr>
            <a:spLocks noGrp="1"/>
          </p:cNvSpPr>
          <p:nvPr>
            <p:ph idx="1"/>
          </p:nvPr>
        </p:nvSpPr>
        <p:spPr>
          <a:xfrm>
            <a:off x="152400" y="715962"/>
            <a:ext cx="8534400" cy="5875283"/>
          </a:xfrm>
        </p:spPr>
        <p:txBody>
          <a:bodyPr>
            <a:normAutofit/>
          </a:bodyPr>
          <a:lstStyle/>
          <a:p>
            <a:pPr algn="just">
              <a:lnSpc>
                <a:spcPct val="150000"/>
              </a:lnSpc>
            </a:pPr>
            <a:r>
              <a:rPr lang="en-GB" sz="1800" dirty="0"/>
              <a:t>Here, the armature of the driving motor has a pinion of the diameter d</a:t>
            </a:r>
            <a:r>
              <a:rPr lang="en-GB" sz="1800" baseline="-25000" dirty="0"/>
              <a:t>1</a:t>
            </a:r>
            <a:r>
              <a:rPr lang="en-GB" sz="1800" dirty="0"/>
              <a:t> attached to it. </a:t>
            </a:r>
          </a:p>
          <a:p>
            <a:pPr algn="just">
              <a:lnSpc>
                <a:spcPct val="150000"/>
              </a:lnSpc>
            </a:pPr>
            <a:r>
              <a:rPr lang="en-GB" sz="1800" dirty="0"/>
              <a:t>The tractive effort at the edge of the pinion is transferred to the driving wheel by means of a gearwheel.</a:t>
            </a:r>
          </a:p>
        </p:txBody>
      </p:sp>
      <p:pic>
        <p:nvPicPr>
          <p:cNvPr id="5" name="Picture 4">
            <a:extLst>
              <a:ext uri="{FF2B5EF4-FFF2-40B4-BE49-F238E27FC236}">
                <a16:creationId xmlns:a16="http://schemas.microsoft.com/office/drawing/2014/main" id="{9F9BC0D9-6E94-41EF-ECFB-A5785799B6A1}"/>
              </a:ext>
            </a:extLst>
          </p:cNvPr>
          <p:cNvPicPr>
            <a:picLocks noChangeAspect="1"/>
          </p:cNvPicPr>
          <p:nvPr/>
        </p:nvPicPr>
        <p:blipFill>
          <a:blip r:embed="rId2"/>
          <a:stretch>
            <a:fillRect/>
          </a:stretch>
        </p:blipFill>
        <p:spPr>
          <a:xfrm>
            <a:off x="138350" y="2209800"/>
            <a:ext cx="9005650" cy="3932238"/>
          </a:xfrm>
          <a:prstGeom prst="rect">
            <a:avLst/>
          </a:prstGeom>
        </p:spPr>
      </p:pic>
    </p:spTree>
    <p:extLst>
      <p:ext uri="{BB962C8B-B14F-4D97-AF65-F5344CB8AC3E}">
        <p14:creationId xmlns:p14="http://schemas.microsoft.com/office/powerpoint/2010/main" val="789126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391400" cy="1020762"/>
          </a:xfrm>
        </p:spPr>
        <p:txBody>
          <a:bodyPr>
            <a:normAutofit/>
          </a:bodyPr>
          <a:lstStyle/>
          <a:p>
            <a:pPr algn="l"/>
            <a:r>
              <a:rPr lang="en-US" sz="3200" b="1" dirty="0"/>
              <a:t>Requirements of ideal traction system</a:t>
            </a:r>
          </a:p>
        </p:txBody>
      </p:sp>
      <p:sp>
        <p:nvSpPr>
          <p:cNvPr id="3" name="Content Placeholder 2"/>
          <p:cNvSpPr>
            <a:spLocks noGrp="1"/>
          </p:cNvSpPr>
          <p:nvPr>
            <p:ph idx="1"/>
          </p:nvPr>
        </p:nvSpPr>
        <p:spPr>
          <a:xfrm>
            <a:off x="152400" y="685800"/>
            <a:ext cx="8991600" cy="4800600"/>
          </a:xfrm>
        </p:spPr>
        <p:txBody>
          <a:bodyPr>
            <a:noAutofit/>
          </a:bodyPr>
          <a:lstStyle/>
          <a:p>
            <a:pPr algn="just">
              <a:lnSpc>
                <a:spcPct val="150000"/>
              </a:lnSpc>
              <a:buNone/>
            </a:pPr>
            <a:r>
              <a:rPr lang="en-US" sz="2400" dirty="0">
                <a:latin typeface="Times New Roman" pitchFamily="18" charset="0"/>
                <a:cs typeface="Times New Roman" pitchFamily="18" charset="0"/>
              </a:rPr>
              <a:t>      Normally, no single traction system fulfills the requirements of ideal traction system, why because each traction system has its merits and suffers from its own demerits, in the fields of applications.</a:t>
            </a:r>
          </a:p>
          <a:p>
            <a:pPr algn="just">
              <a:lnSpc>
                <a:spcPct val="150000"/>
              </a:lnSpc>
              <a:buNone/>
            </a:pPr>
            <a:r>
              <a:rPr lang="en-US" sz="2400" dirty="0">
                <a:latin typeface="Times New Roman" pitchFamily="18" charset="0"/>
                <a:cs typeface="Times New Roman" pitchFamily="18" charset="0"/>
              </a:rPr>
              <a:t>The requirements of ideal traction systems are:</a:t>
            </a:r>
          </a:p>
          <a:p>
            <a:pPr algn="just">
              <a:lnSpc>
                <a:spcPct val="150000"/>
              </a:lnSpc>
              <a:buFont typeface="Wingdings" pitchFamily="2" charset="2"/>
              <a:buChar char="v"/>
            </a:pPr>
            <a:r>
              <a:rPr lang="en-US" sz="2400" dirty="0">
                <a:latin typeface="Times New Roman" pitchFamily="18" charset="0"/>
                <a:cs typeface="Times New Roman" pitchFamily="18" charset="0"/>
              </a:rPr>
              <a:t>  Ideal traction system should have the capability of developing high </a:t>
            </a:r>
            <a:r>
              <a:rPr lang="en-US" sz="2400" dirty="0" err="1">
                <a:latin typeface="Times New Roman" pitchFamily="18" charset="0"/>
                <a:cs typeface="Times New Roman" pitchFamily="18" charset="0"/>
              </a:rPr>
              <a:t>tractive</a:t>
            </a:r>
            <a:r>
              <a:rPr lang="en-US" sz="2400" dirty="0">
                <a:latin typeface="Times New Roman" pitchFamily="18" charset="0"/>
                <a:cs typeface="Times New Roman" pitchFamily="18" charset="0"/>
              </a:rPr>
              <a:t> effort in order to have rapid acceleration.</a:t>
            </a:r>
          </a:p>
          <a:p>
            <a:pPr algn="just">
              <a:lnSpc>
                <a:spcPct val="150000"/>
              </a:lnSpc>
              <a:buFont typeface="Wingdings" pitchFamily="2" charset="2"/>
              <a:buChar char="v"/>
            </a:pPr>
            <a:r>
              <a:rPr lang="en-US" sz="2400" dirty="0">
                <a:latin typeface="Times New Roman" pitchFamily="18" charset="0"/>
                <a:cs typeface="Times New Roman" pitchFamily="18" charset="0"/>
              </a:rPr>
              <a:t> The speed control of the traction motors should be easy.</a:t>
            </a:r>
          </a:p>
          <a:p>
            <a:pPr algn="just">
              <a:lnSpc>
                <a:spcPct val="150000"/>
              </a:lnSpc>
              <a:buFont typeface="Wingdings" pitchFamily="2" charset="2"/>
              <a:buChar char="v"/>
            </a:pPr>
            <a:r>
              <a:rPr lang="en-US" sz="2400" dirty="0">
                <a:latin typeface="Times New Roman" pitchFamily="18" charset="0"/>
                <a:cs typeface="Times New Roman" pitchFamily="18" charset="0"/>
              </a:rPr>
              <a:t> Vehicles should be able to run on any route, without interruption.</a:t>
            </a:r>
          </a:p>
          <a:p>
            <a:pPr algn="just">
              <a:lnSpc>
                <a:spcPct val="150000"/>
              </a:lnSpc>
              <a:buFont typeface="Wingdings" pitchFamily="2" charset="2"/>
              <a:buChar char="v"/>
            </a:pPr>
            <a:r>
              <a:rPr lang="en-US" sz="2400" dirty="0">
                <a:latin typeface="Times New Roman" pitchFamily="18" charset="0"/>
                <a:cs typeface="Times New Roman" pitchFamily="18" charset="0"/>
              </a:rPr>
              <a:t> Equipment required for traction system should be minimum with high efficiency.</a:t>
            </a:r>
          </a:p>
          <a:p>
            <a:pPr algn="just">
              <a:lnSpc>
                <a:spcPct val="150000"/>
              </a:lnSpc>
              <a:buNone/>
            </a:pPr>
            <a:endParaRPr lang="en-US" sz="24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64FAB-6CCB-D5DC-2603-1CF7A8D0D5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F3A1C1-3ACF-B76E-90D5-11EEE4089B9F}"/>
              </a:ext>
            </a:extLst>
          </p:cNvPr>
          <p:cNvSpPr>
            <a:spLocks noGrp="1"/>
          </p:cNvSpPr>
          <p:nvPr>
            <p:ph type="title"/>
          </p:nvPr>
        </p:nvSpPr>
        <p:spPr>
          <a:xfrm>
            <a:off x="457200" y="0"/>
            <a:ext cx="8229600" cy="715962"/>
          </a:xfrm>
        </p:spPr>
        <p:txBody>
          <a:bodyPr>
            <a:normAutofit/>
          </a:bodyPr>
          <a:lstStyle/>
          <a:p>
            <a:r>
              <a:rPr lang="en-GB" sz="3600" b="1" dirty="0"/>
              <a:t>Mechanics of Train Movement</a:t>
            </a:r>
          </a:p>
        </p:txBody>
      </p:sp>
      <p:pic>
        <p:nvPicPr>
          <p:cNvPr id="8" name="Picture 7">
            <a:extLst>
              <a:ext uri="{FF2B5EF4-FFF2-40B4-BE49-F238E27FC236}">
                <a16:creationId xmlns:a16="http://schemas.microsoft.com/office/drawing/2014/main" id="{B27E3ED2-ADF2-FD53-9EC9-D8C96D14130C}"/>
              </a:ext>
            </a:extLst>
          </p:cNvPr>
          <p:cNvPicPr>
            <a:picLocks noChangeAspect="1"/>
          </p:cNvPicPr>
          <p:nvPr/>
        </p:nvPicPr>
        <p:blipFill>
          <a:blip r:embed="rId2"/>
          <a:stretch>
            <a:fillRect/>
          </a:stretch>
        </p:blipFill>
        <p:spPr>
          <a:xfrm>
            <a:off x="475592" y="990600"/>
            <a:ext cx="8211207" cy="5372026"/>
          </a:xfrm>
          <a:prstGeom prst="rect">
            <a:avLst/>
          </a:prstGeom>
        </p:spPr>
      </p:pic>
    </p:spTree>
    <p:extLst>
      <p:ext uri="{BB962C8B-B14F-4D97-AF65-F5344CB8AC3E}">
        <p14:creationId xmlns:p14="http://schemas.microsoft.com/office/powerpoint/2010/main" val="25043519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042DB-B65B-3622-D58A-8A3730B0C0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A97BEA-F9A7-8382-4929-1EFDA7F453EB}"/>
              </a:ext>
            </a:extLst>
          </p:cNvPr>
          <p:cNvSpPr>
            <a:spLocks noGrp="1"/>
          </p:cNvSpPr>
          <p:nvPr>
            <p:ph type="title"/>
          </p:nvPr>
        </p:nvSpPr>
        <p:spPr>
          <a:xfrm>
            <a:off x="457200" y="0"/>
            <a:ext cx="8229600" cy="715962"/>
          </a:xfrm>
        </p:spPr>
        <p:txBody>
          <a:bodyPr>
            <a:normAutofit/>
          </a:bodyPr>
          <a:lstStyle/>
          <a:p>
            <a:r>
              <a:rPr lang="en-GB" sz="3600" b="1" dirty="0"/>
              <a:t>Mechanics of Train Movement</a:t>
            </a:r>
          </a:p>
        </p:txBody>
      </p:sp>
      <p:sp>
        <p:nvSpPr>
          <p:cNvPr id="6" name="TextBox 5">
            <a:extLst>
              <a:ext uri="{FF2B5EF4-FFF2-40B4-BE49-F238E27FC236}">
                <a16:creationId xmlns:a16="http://schemas.microsoft.com/office/drawing/2014/main" id="{0BB1BE18-4555-790D-5CB0-F7D479B42EB5}"/>
              </a:ext>
            </a:extLst>
          </p:cNvPr>
          <p:cNvSpPr txBox="1"/>
          <p:nvPr/>
        </p:nvSpPr>
        <p:spPr>
          <a:xfrm>
            <a:off x="483476" y="715962"/>
            <a:ext cx="8127124" cy="549701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GB" dirty="0"/>
              <a:t>The maximum frictional force between the driving wheel and the track is equal to </a:t>
            </a:r>
            <a:r>
              <a:rPr lang="el-GR" sz="1800" b="1" i="1" dirty="0"/>
              <a:t>μ</a:t>
            </a:r>
            <a:r>
              <a:rPr lang="en-GB" sz="1800" b="1" i="1" dirty="0"/>
              <a:t>W</a:t>
            </a:r>
            <a:r>
              <a:rPr lang="en-GB" dirty="0"/>
              <a:t>. </a:t>
            </a:r>
          </a:p>
          <a:p>
            <a:pPr marL="285750" indent="-285750" algn="just">
              <a:lnSpc>
                <a:spcPct val="150000"/>
              </a:lnSpc>
              <a:buFont typeface="Arial" panose="020B0604020202020204" pitchFamily="34" charset="0"/>
              <a:buChar char="•"/>
            </a:pPr>
            <a:r>
              <a:rPr lang="en-GB" dirty="0"/>
              <a:t>Where, μ is the </a:t>
            </a:r>
            <a:r>
              <a:rPr lang="en-GB" b="1" dirty="0"/>
              <a:t>coefficient of adhesion</a:t>
            </a:r>
            <a:r>
              <a:rPr lang="en-GB" dirty="0"/>
              <a:t> between the driving wheel and the track and W is the weight of the train on the driving axles, known as </a:t>
            </a:r>
            <a:r>
              <a:rPr lang="en-GB" b="1" dirty="0"/>
              <a:t>adhesive weight</a:t>
            </a:r>
            <a:r>
              <a:rPr lang="en-GB" dirty="0"/>
              <a:t>. </a:t>
            </a:r>
          </a:p>
          <a:p>
            <a:pPr marL="285750" indent="-285750" algn="just">
              <a:lnSpc>
                <a:spcPct val="150000"/>
              </a:lnSpc>
              <a:buFont typeface="Arial" panose="020B0604020202020204" pitchFamily="34" charset="0"/>
              <a:buChar char="•"/>
            </a:pPr>
            <a:r>
              <a:rPr lang="en-GB" dirty="0"/>
              <a:t>The </a:t>
            </a:r>
            <a:r>
              <a:rPr lang="en-GB" b="1" dirty="0"/>
              <a:t>adhesive weight</a:t>
            </a:r>
            <a:r>
              <a:rPr lang="en-GB" dirty="0"/>
              <a:t> is defined as the total weight to be carried on the driving wheels. The slipping will not take place unless</a:t>
            </a:r>
          </a:p>
          <a:p>
            <a:pPr algn="ctr">
              <a:lnSpc>
                <a:spcPct val="150000"/>
              </a:lnSpc>
            </a:pPr>
            <a:r>
              <a:rPr lang="en-GB" sz="2000" b="1" i="1" dirty="0"/>
              <a:t>F</a:t>
            </a:r>
            <a:r>
              <a:rPr lang="en-GB" sz="2000" b="1" i="1" baseline="-25000" dirty="0"/>
              <a:t>t</a:t>
            </a:r>
            <a:r>
              <a:rPr lang="en-GB" sz="2000" b="1" i="1" dirty="0"/>
              <a:t> &gt; </a:t>
            </a:r>
            <a:r>
              <a:rPr lang="el-GR" sz="2000" b="1" i="1" dirty="0"/>
              <a:t>μ</a:t>
            </a:r>
            <a:r>
              <a:rPr lang="en-GB" sz="2000" b="1" i="1" dirty="0"/>
              <a:t>W 	</a:t>
            </a:r>
          </a:p>
          <a:p>
            <a:pPr marL="285750" indent="-285750" algn="just">
              <a:lnSpc>
                <a:spcPct val="150000"/>
              </a:lnSpc>
              <a:buFont typeface="Arial" panose="020B0604020202020204" pitchFamily="34" charset="0"/>
              <a:buChar char="•"/>
            </a:pPr>
            <a:r>
              <a:rPr lang="en-GB" dirty="0"/>
              <a:t>Therefore, for the motion of trains without slipping, the tractive effort should be less than or at the most equal to </a:t>
            </a:r>
            <a:r>
              <a:rPr lang="el-GR" sz="1800" b="1" i="1" dirty="0"/>
              <a:t>μ</a:t>
            </a:r>
            <a:r>
              <a:rPr lang="en-GB" sz="1800" b="1" i="1" dirty="0"/>
              <a:t>W.</a:t>
            </a:r>
          </a:p>
          <a:p>
            <a:pPr marL="285750" indent="-285750" algn="just">
              <a:lnSpc>
                <a:spcPct val="150000"/>
              </a:lnSpc>
              <a:buFont typeface="Arial" panose="020B0604020202020204" pitchFamily="34" charset="0"/>
              <a:buChar char="•"/>
            </a:pPr>
            <a:r>
              <a:rPr lang="en-GB" dirty="0"/>
              <a:t>From the above discussion it is clear that the magnitude of the tractive effort that can be employed for propulsion of train depends upon the weight coming over the driving wheels and the coefficient of adhesion between the driving wheel and the track.</a:t>
            </a:r>
            <a:endParaRPr lang="en-GB" b="1" i="1" dirty="0"/>
          </a:p>
        </p:txBody>
      </p:sp>
    </p:spTree>
    <p:extLst>
      <p:ext uri="{BB962C8B-B14F-4D97-AF65-F5344CB8AC3E}">
        <p14:creationId xmlns:p14="http://schemas.microsoft.com/office/powerpoint/2010/main" val="19984212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61470-252F-A0C8-95B5-9A33D225ED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C3D8CC-D45D-5EF9-16D8-448144867D0D}"/>
              </a:ext>
            </a:extLst>
          </p:cNvPr>
          <p:cNvSpPr>
            <a:spLocks noGrp="1"/>
          </p:cNvSpPr>
          <p:nvPr>
            <p:ph type="title"/>
          </p:nvPr>
        </p:nvSpPr>
        <p:spPr>
          <a:xfrm>
            <a:off x="457200" y="0"/>
            <a:ext cx="8229600" cy="715962"/>
          </a:xfrm>
        </p:spPr>
        <p:txBody>
          <a:bodyPr>
            <a:normAutofit/>
          </a:bodyPr>
          <a:lstStyle/>
          <a:p>
            <a:r>
              <a:rPr lang="en-GB" sz="3600" b="1" dirty="0"/>
              <a:t>Coefficient of Adhesion</a:t>
            </a:r>
          </a:p>
        </p:txBody>
      </p:sp>
      <p:sp>
        <p:nvSpPr>
          <p:cNvPr id="6" name="TextBox 5">
            <a:extLst>
              <a:ext uri="{FF2B5EF4-FFF2-40B4-BE49-F238E27FC236}">
                <a16:creationId xmlns:a16="http://schemas.microsoft.com/office/drawing/2014/main" id="{8835BA10-02A8-0A15-5FA2-743F1C5FDD50}"/>
              </a:ext>
            </a:extLst>
          </p:cNvPr>
          <p:cNvSpPr txBox="1"/>
          <p:nvPr/>
        </p:nvSpPr>
        <p:spPr>
          <a:xfrm>
            <a:off x="483476" y="715962"/>
            <a:ext cx="8127124" cy="88036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GB" dirty="0"/>
              <a:t>The coefficient of adhesion is defined as the ratio of the maximum tractive effort that can be applied without slipping of wheels to the adhesive weight, i.e.,</a:t>
            </a:r>
            <a:endParaRPr lang="en-GB" b="1" i="1" dirty="0"/>
          </a:p>
        </p:txBody>
      </p:sp>
      <p:pic>
        <p:nvPicPr>
          <p:cNvPr id="4" name="Picture 3">
            <a:extLst>
              <a:ext uri="{FF2B5EF4-FFF2-40B4-BE49-F238E27FC236}">
                <a16:creationId xmlns:a16="http://schemas.microsoft.com/office/drawing/2014/main" id="{A62482AB-AA7A-41AF-1676-A4EE435AC364}"/>
              </a:ext>
            </a:extLst>
          </p:cNvPr>
          <p:cNvPicPr>
            <a:picLocks noChangeAspect="1"/>
          </p:cNvPicPr>
          <p:nvPr/>
        </p:nvPicPr>
        <p:blipFill>
          <a:blip r:embed="rId2"/>
          <a:stretch>
            <a:fillRect/>
          </a:stretch>
        </p:blipFill>
        <p:spPr>
          <a:xfrm>
            <a:off x="616006" y="1713549"/>
            <a:ext cx="7911987" cy="715962"/>
          </a:xfrm>
          <a:prstGeom prst="rect">
            <a:avLst/>
          </a:prstGeom>
        </p:spPr>
      </p:pic>
      <p:sp>
        <p:nvSpPr>
          <p:cNvPr id="7" name="TextBox 6">
            <a:extLst>
              <a:ext uri="{FF2B5EF4-FFF2-40B4-BE49-F238E27FC236}">
                <a16:creationId xmlns:a16="http://schemas.microsoft.com/office/drawing/2014/main" id="{526E4D26-E50B-8665-ABC5-26CDD776C241}"/>
              </a:ext>
            </a:extLst>
          </p:cNvPr>
          <p:cNvSpPr txBox="1"/>
          <p:nvPr/>
        </p:nvSpPr>
        <p:spPr>
          <a:xfrm>
            <a:off x="483475" y="2429511"/>
            <a:ext cx="8229599" cy="2542363"/>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GB" dirty="0"/>
              <a:t>Also, the </a:t>
            </a:r>
            <a:r>
              <a:rPr lang="en-GB" b="1" dirty="0"/>
              <a:t>coefficient of adhesion decreases with the increase in speed</a:t>
            </a:r>
            <a:r>
              <a:rPr lang="en-GB" dirty="0"/>
              <a:t>. The normal value of the coefficient of adhesion with the </a:t>
            </a:r>
            <a:r>
              <a:rPr lang="en-GB" b="1" dirty="0"/>
              <a:t>clean and dry rails is 0.25</a:t>
            </a:r>
            <a:r>
              <a:rPr lang="en-GB" dirty="0"/>
              <a:t> and with </a:t>
            </a:r>
            <a:r>
              <a:rPr lang="en-GB" b="1" dirty="0"/>
              <a:t>wet or greasy rails it is as low as 0.08</a:t>
            </a:r>
            <a:r>
              <a:rPr lang="en-GB" dirty="0"/>
              <a:t>.</a:t>
            </a:r>
          </a:p>
          <a:p>
            <a:pPr marL="285750" indent="-285750" algn="just">
              <a:lnSpc>
                <a:spcPct val="150000"/>
              </a:lnSpc>
              <a:buFont typeface="Arial" panose="020B0604020202020204" pitchFamily="34" charset="0"/>
              <a:buChar char="•"/>
            </a:pPr>
            <a:r>
              <a:rPr lang="en-GB" dirty="0"/>
              <a:t>Since the higher value of tractive effort can be used in electric traction so that the electric train can be made to accelerate at a faster rate. This results in saving of time, especially, when the distance between the stops is small.</a:t>
            </a:r>
          </a:p>
        </p:txBody>
      </p:sp>
    </p:spTree>
    <p:extLst>
      <p:ext uri="{BB962C8B-B14F-4D97-AF65-F5344CB8AC3E}">
        <p14:creationId xmlns:p14="http://schemas.microsoft.com/office/powerpoint/2010/main" val="24227903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46AAC-D8CD-9CCC-AD3B-13ACD75AACC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DB1A268-5CEA-DACC-FC8E-C9F8F54151FC}"/>
              </a:ext>
            </a:extLst>
          </p:cNvPr>
          <p:cNvSpPr txBox="1"/>
          <p:nvPr/>
        </p:nvSpPr>
        <p:spPr>
          <a:xfrm>
            <a:off x="304800" y="304800"/>
            <a:ext cx="8127124" cy="1711366"/>
          </a:xfrm>
          <a:prstGeom prst="rect">
            <a:avLst/>
          </a:prstGeom>
          <a:noFill/>
        </p:spPr>
        <p:txBody>
          <a:bodyPr wrap="square">
            <a:spAutoFit/>
          </a:bodyPr>
          <a:lstStyle/>
          <a:p>
            <a:pPr algn="just">
              <a:lnSpc>
                <a:spcPct val="150000"/>
              </a:lnSpc>
            </a:pPr>
            <a:r>
              <a:rPr lang="en-GB" b="1" dirty="0"/>
              <a:t>Problem: </a:t>
            </a:r>
            <a:r>
              <a:rPr lang="en-GB" dirty="0"/>
              <a:t>An electric train has eight motors geared to driving wheels, each wheel is 80 cm in diameter. Determine the torque developed by each motor to accelerate the train. The tractive effort required for accelerating the train to a speed of 50 kmph in 30 seconds is of 117590 N, the gear ratio is 4 to 1 and the gearing efficiency is 85%.</a:t>
            </a:r>
            <a:endParaRPr lang="en-GB" i="1" dirty="0"/>
          </a:p>
        </p:txBody>
      </p:sp>
      <p:pic>
        <p:nvPicPr>
          <p:cNvPr id="3" name="Picture 2">
            <a:extLst>
              <a:ext uri="{FF2B5EF4-FFF2-40B4-BE49-F238E27FC236}">
                <a16:creationId xmlns:a16="http://schemas.microsoft.com/office/drawing/2014/main" id="{3246F92F-8120-178B-B313-1838134E0B42}"/>
              </a:ext>
            </a:extLst>
          </p:cNvPr>
          <p:cNvPicPr>
            <a:picLocks noChangeAspect="1"/>
          </p:cNvPicPr>
          <p:nvPr/>
        </p:nvPicPr>
        <p:blipFill>
          <a:blip r:embed="rId2"/>
          <a:stretch>
            <a:fillRect/>
          </a:stretch>
        </p:blipFill>
        <p:spPr>
          <a:xfrm>
            <a:off x="1666875" y="2590800"/>
            <a:ext cx="5810250" cy="3867150"/>
          </a:xfrm>
          <a:prstGeom prst="rect">
            <a:avLst/>
          </a:prstGeom>
        </p:spPr>
      </p:pic>
    </p:spTree>
    <p:extLst>
      <p:ext uri="{BB962C8B-B14F-4D97-AF65-F5344CB8AC3E}">
        <p14:creationId xmlns:p14="http://schemas.microsoft.com/office/powerpoint/2010/main" val="4240002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srcRect l="27778" t="22222" r="13889" b="20000"/>
          <a:stretch>
            <a:fillRect/>
          </a:stretch>
        </p:blipFill>
        <p:spPr bwMode="auto">
          <a:xfrm>
            <a:off x="533400" y="1219200"/>
            <a:ext cx="8001000" cy="4953000"/>
          </a:xfrm>
          <a:prstGeom prst="rect">
            <a:avLst/>
          </a:prstGeom>
          <a:noFill/>
          <a:ln w="9525">
            <a:no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srcRect l="26667" t="19556" r="7778" b="12000"/>
          <a:stretch>
            <a:fillRect/>
          </a:stretch>
        </p:blipFill>
        <p:spPr bwMode="auto">
          <a:xfrm>
            <a:off x="838200" y="533400"/>
            <a:ext cx="8001000" cy="5867400"/>
          </a:xfrm>
          <a:prstGeom prst="rect">
            <a:avLst/>
          </a:prstGeom>
          <a:noFill/>
          <a:ln w="9525">
            <a:noFill/>
            <a:miter lim="800000"/>
            <a:headEnd/>
            <a:tailEnd/>
          </a:ln>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l="27222" t="32889" r="12778" b="16444"/>
          <a:stretch>
            <a:fillRect/>
          </a:stretch>
        </p:blipFill>
        <p:spPr bwMode="auto">
          <a:xfrm>
            <a:off x="685800" y="1371600"/>
            <a:ext cx="8229600" cy="4343400"/>
          </a:xfrm>
          <a:prstGeom prst="rect">
            <a:avLst/>
          </a:prstGeom>
          <a:noFill/>
          <a:ln w="9525">
            <a:noFill/>
            <a:miter lim="800000"/>
            <a:headEnd/>
            <a:tailEnd/>
          </a:ln>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l="28333" t="24000" r="8889" b="28000"/>
          <a:stretch>
            <a:fillRect/>
          </a:stretch>
        </p:blipFill>
        <p:spPr bwMode="auto">
          <a:xfrm>
            <a:off x="228600" y="1447800"/>
            <a:ext cx="8610600" cy="47244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txBody>
          <a:bodyPr>
            <a:normAutofit/>
          </a:bodyPr>
          <a:lstStyle/>
          <a:p>
            <a:pPr algn="just">
              <a:buFont typeface="Wingdings" pitchFamily="2" charset="2"/>
              <a:buChar char="v"/>
            </a:pPr>
            <a:r>
              <a:rPr lang="en-US" dirty="0">
                <a:latin typeface="Times New Roman" pitchFamily="18" charset="0"/>
                <a:cs typeface="Times New Roman" pitchFamily="18" charset="0"/>
              </a:rPr>
              <a:t>It must be free from smoke, ash, </a:t>
            </a:r>
            <a:r>
              <a:rPr lang="en-US" dirty="0" err="1">
                <a:latin typeface="Times New Roman" pitchFamily="18" charset="0"/>
                <a:cs typeface="Times New Roman" pitchFamily="18" charset="0"/>
              </a:rPr>
              <a:t>durt</a:t>
            </a:r>
            <a:r>
              <a:rPr lang="en-US" dirty="0">
                <a:latin typeface="Times New Roman" pitchFamily="18" charset="0"/>
                <a:cs typeface="Times New Roman" pitchFamily="18" charset="0"/>
              </a:rPr>
              <a:t>, etc.</a:t>
            </a:r>
          </a:p>
          <a:p>
            <a:pPr algn="just">
              <a:buFont typeface="Wingdings" pitchFamily="2" charset="2"/>
              <a:buChar char="v"/>
            </a:pPr>
            <a:r>
              <a:rPr lang="en-US" dirty="0">
                <a:latin typeface="Times New Roman" pitchFamily="18" charset="0"/>
                <a:cs typeface="Times New Roman" pitchFamily="18" charset="0"/>
              </a:rPr>
              <a:t> Regenerative braking should be possible and braking should be in such a way to cause minimum wear on the break shoe.</a:t>
            </a:r>
          </a:p>
          <a:p>
            <a:pPr algn="just">
              <a:buFont typeface="Wingdings" pitchFamily="2" charset="2"/>
              <a:buChar char="v"/>
            </a:pPr>
            <a:r>
              <a:rPr lang="en-US" dirty="0">
                <a:latin typeface="Times New Roman" pitchFamily="18" charset="0"/>
                <a:cs typeface="Times New Roman" pitchFamily="18" charset="0"/>
              </a:rPr>
              <a:t> Locomotive should be self-contained and it must be capable of withstanding overloads.</a:t>
            </a:r>
          </a:p>
          <a:p>
            <a:pPr algn="just">
              <a:buFont typeface="Wingdings" pitchFamily="2" charset="2"/>
              <a:buChar char="v"/>
            </a:pPr>
            <a:r>
              <a:rPr lang="en-US" dirty="0">
                <a:latin typeface="Times New Roman" pitchFamily="18" charset="0"/>
                <a:cs typeface="Times New Roman" pitchFamily="18" charset="0"/>
              </a:rPr>
              <a:t> Interference to the communication lines should be eliminated while the locomotive running along the track</a:t>
            </a:r>
            <a:r>
              <a:rPr lang="en-US" sz="2800" dirty="0"/>
              <a:t>.</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srcRect l="27778" t="20444" r="11111" b="12889"/>
          <a:stretch>
            <a:fillRect/>
          </a:stretch>
        </p:blipFill>
        <p:spPr bwMode="auto">
          <a:xfrm>
            <a:off x="457200" y="685800"/>
            <a:ext cx="8382000" cy="5715000"/>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E2304719B99804084ABF64343148F7C" ma:contentTypeVersion="6" ma:contentTypeDescription="Create a new document." ma:contentTypeScope="" ma:versionID="a561b687d1cad4c561414aa2e51c2247">
  <xsd:schema xmlns:xsd="http://www.w3.org/2001/XMLSchema" xmlns:xs="http://www.w3.org/2001/XMLSchema" xmlns:p="http://schemas.microsoft.com/office/2006/metadata/properties" xmlns:ns2="15541ffd-625c-4e0b-8e76-9efe9f1e66e7" targetNamespace="http://schemas.microsoft.com/office/2006/metadata/properties" ma:root="true" ma:fieldsID="3188e4a23991d16fdb76f700b43ae35b" ns2:_="">
    <xsd:import namespace="15541ffd-625c-4e0b-8e76-9efe9f1e66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541ffd-625c-4e0b-8e76-9efe9f1e66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A9CAFA-F476-4C10-AEFF-0BCBBAA942CC}">
  <ds:schemaRefs>
    <ds:schemaRef ds:uri="http://purl.org/dc/elements/1.1/"/>
    <ds:schemaRef ds:uri="http://purl.org/dc/dcmitype/"/>
    <ds:schemaRef ds:uri="http://schemas.microsoft.com/office/2006/documentManagement/types"/>
    <ds:schemaRef ds:uri="http://purl.org/dc/terms/"/>
    <ds:schemaRef ds:uri="http://schemas.microsoft.com/office/infopath/2007/PartnerControls"/>
    <ds:schemaRef ds:uri="http://www.w3.org/XML/1998/namespace"/>
    <ds:schemaRef ds:uri="http://schemas.openxmlformats.org/package/2006/metadata/core-properties"/>
    <ds:schemaRef ds:uri="15541ffd-625c-4e0b-8e76-9efe9f1e66e7"/>
    <ds:schemaRef ds:uri="http://schemas.microsoft.com/office/2006/metadata/properties"/>
  </ds:schemaRefs>
</ds:datastoreItem>
</file>

<file path=customXml/itemProps2.xml><?xml version="1.0" encoding="utf-8"?>
<ds:datastoreItem xmlns:ds="http://schemas.openxmlformats.org/officeDocument/2006/customXml" ds:itemID="{8E5C0C10-8E9F-483C-8CD5-B70AFF06FBE7}">
  <ds:schemaRefs>
    <ds:schemaRef ds:uri="http://schemas.microsoft.com/sharepoint/v3/contenttype/forms"/>
  </ds:schemaRefs>
</ds:datastoreItem>
</file>

<file path=customXml/itemProps3.xml><?xml version="1.0" encoding="utf-8"?>
<ds:datastoreItem xmlns:ds="http://schemas.openxmlformats.org/officeDocument/2006/customXml" ds:itemID="{A63703C2-36BA-41AF-9F1B-983BC215EC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541ffd-625c-4e0b-8e76-9efe9f1e66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799</TotalTime>
  <Words>2720</Words>
  <Application>Microsoft Office PowerPoint</Application>
  <PresentationFormat>On-screen Show (4:3)</PresentationFormat>
  <Paragraphs>209</Paragraphs>
  <Slides>77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77</vt:i4>
      </vt:variant>
    </vt:vector>
  </HeadingPairs>
  <TitlesOfParts>
    <vt:vector size="86" baseType="lpstr">
      <vt:lpstr>Arial</vt:lpstr>
      <vt:lpstr>Caladea</vt:lpstr>
      <vt:lpstr>Calibri</vt:lpstr>
      <vt:lpstr>Cambria Math</vt:lpstr>
      <vt:lpstr>Carlito</vt:lpstr>
      <vt:lpstr>Maiandra GD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Requirements of ideal traction system</vt:lpstr>
      <vt:lpstr>PowerPoint Presentation</vt:lpstr>
      <vt:lpstr>PowerPoint Presentation</vt:lpstr>
      <vt:lpstr>Advantages Of Electric Traction</vt:lpstr>
      <vt:lpstr>PowerPoint Presentation</vt:lpstr>
      <vt:lpstr>Disadvantages of Electric Traction</vt:lpstr>
      <vt:lpstr>PowerPoint Presentation</vt:lpstr>
      <vt:lpstr>PowerPoint Presentation</vt:lpstr>
      <vt:lpstr>Supply Systems of Electric Traction </vt:lpstr>
      <vt:lpstr>Systems of track electrification </vt:lpstr>
      <vt:lpstr>PowerPoint Presentation</vt:lpstr>
      <vt:lpstr>PowerPoint Presentation</vt:lpstr>
      <vt:lpstr>PowerPoint Presentation</vt:lpstr>
      <vt:lpstr>PowerPoint Presentation</vt:lpstr>
      <vt:lpstr>PowerPoint Presentation</vt:lpstr>
      <vt:lpstr>PowerPoint Presentation</vt:lpstr>
      <vt:lpstr>Single phase AC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features of TRACTION MOTORS</vt:lpstr>
      <vt:lpstr>Electrical features</vt:lpstr>
      <vt:lpstr>PowerPoint Presentation</vt:lpstr>
      <vt:lpstr>D.C. Series Motor</vt:lpstr>
      <vt:lpstr>D.C. Series Motor</vt:lpstr>
      <vt:lpstr>D.C. Series Motor</vt:lpstr>
      <vt:lpstr>Single Phase A.C. Series Motor</vt:lpstr>
      <vt:lpstr>Single Phase A.C. Series Motor</vt:lpstr>
      <vt:lpstr>Single Phase A.C. Series Motor</vt:lpstr>
      <vt:lpstr>Single Phase A.C. Series Motor</vt:lpstr>
      <vt:lpstr>Three Phase A.C. Induction Motor</vt:lpstr>
      <vt:lpstr>PowerPoint Presentation</vt:lpstr>
      <vt:lpstr>PowerPoint Presentation</vt:lpstr>
      <vt:lpstr>Three Phase A.C. Induction Motor</vt:lpstr>
      <vt:lpstr>PowerPoint Presentation</vt:lpstr>
      <vt:lpstr>PowerPoint Presentation</vt:lpstr>
      <vt:lpstr>PowerPoint Presentation</vt:lpstr>
      <vt:lpstr>Mechanics of Train Movement</vt:lpstr>
      <vt:lpstr>Mechanics of Train Movement</vt:lpstr>
      <vt:lpstr>Mechanics of Train Movement</vt:lpstr>
      <vt:lpstr>Mechanics of Train Movement</vt:lpstr>
      <vt:lpstr>Mechanics of Train Movement</vt:lpstr>
      <vt:lpstr>Mechanics of Train Movement</vt:lpstr>
      <vt:lpstr>Coefficient of Adhesion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Rajesh</dc:creator>
  <cp:lastModifiedBy>Admin</cp:lastModifiedBy>
  <cp:revision>81</cp:revision>
  <dcterms:created xsi:type="dcterms:W3CDTF">2006-08-16T00:00:00Z</dcterms:created>
  <dcterms:modified xsi:type="dcterms:W3CDTF">2024-10-24T09:41:43Z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0x0101008E2304719B99804084ABF64343148F7C</vt:lpwstr>
  </property>
</Properties>
</file>